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2"/>
  </p:notesMasterIdLst>
  <p:sldIdLst>
    <p:sldId id="256" r:id="rId2"/>
    <p:sldId id="257" r:id="rId3"/>
    <p:sldId id="258" r:id="rId4"/>
    <p:sldId id="259" r:id="rId5"/>
    <p:sldId id="260" r:id="rId6"/>
    <p:sldId id="261" r:id="rId7"/>
    <p:sldId id="262" r:id="rId8"/>
    <p:sldId id="263" r:id="rId9"/>
    <p:sldId id="303" r:id="rId10"/>
    <p:sldId id="304" r:id="rId11"/>
    <p:sldId id="305" r:id="rId12"/>
    <p:sldId id="264" r:id="rId13"/>
    <p:sldId id="265" r:id="rId14"/>
    <p:sldId id="306" r:id="rId15"/>
    <p:sldId id="307" r:id="rId16"/>
    <p:sldId id="266" r:id="rId17"/>
    <p:sldId id="267" r:id="rId18"/>
    <p:sldId id="268" r:id="rId19"/>
    <p:sldId id="309" r:id="rId20"/>
    <p:sldId id="308" r:id="rId21"/>
    <p:sldId id="311" r:id="rId22"/>
    <p:sldId id="312" r:id="rId23"/>
    <p:sldId id="313" r:id="rId24"/>
    <p:sldId id="314" r:id="rId25"/>
    <p:sldId id="315" r:id="rId26"/>
    <p:sldId id="269" r:id="rId27"/>
    <p:sldId id="316" r:id="rId28"/>
    <p:sldId id="318" r:id="rId29"/>
    <p:sldId id="317" r:id="rId30"/>
    <p:sldId id="339" r:id="rId31"/>
    <p:sldId id="270" r:id="rId32"/>
    <p:sldId id="338" r:id="rId33"/>
    <p:sldId id="271" r:id="rId34"/>
    <p:sldId id="319" r:id="rId35"/>
    <p:sldId id="272" r:id="rId36"/>
    <p:sldId id="273" r:id="rId37"/>
    <p:sldId id="274" r:id="rId38"/>
    <p:sldId id="275" r:id="rId39"/>
    <p:sldId id="320" r:id="rId40"/>
    <p:sldId id="321" r:id="rId41"/>
    <p:sldId id="323" r:id="rId42"/>
    <p:sldId id="276" r:id="rId43"/>
    <p:sldId id="277" r:id="rId44"/>
    <p:sldId id="324" r:id="rId45"/>
    <p:sldId id="325" r:id="rId46"/>
    <p:sldId id="326" r:id="rId47"/>
    <p:sldId id="278" r:id="rId48"/>
    <p:sldId id="279" r:id="rId49"/>
    <p:sldId id="281" r:id="rId50"/>
    <p:sldId id="280" r:id="rId51"/>
    <p:sldId id="336" r:id="rId52"/>
    <p:sldId id="329" r:id="rId53"/>
    <p:sldId id="330" r:id="rId54"/>
    <p:sldId id="331" r:id="rId55"/>
    <p:sldId id="332" r:id="rId56"/>
    <p:sldId id="333" r:id="rId57"/>
    <p:sldId id="327" r:id="rId58"/>
    <p:sldId id="334" r:id="rId59"/>
    <p:sldId id="335" r:id="rId60"/>
    <p:sldId id="328" r:id="rId61"/>
    <p:sldId id="337" r:id="rId62"/>
    <p:sldId id="282" r:id="rId63"/>
    <p:sldId id="283" r:id="rId64"/>
    <p:sldId id="284" r:id="rId65"/>
    <p:sldId id="340" r:id="rId66"/>
    <p:sldId id="341" r:id="rId67"/>
    <p:sldId id="285" r:id="rId68"/>
    <p:sldId id="286" r:id="rId69"/>
    <p:sldId id="342" r:id="rId70"/>
    <p:sldId id="343" r:id="rId71"/>
    <p:sldId id="287" r:id="rId72"/>
    <p:sldId id="344" r:id="rId73"/>
    <p:sldId id="345" r:id="rId74"/>
    <p:sldId id="346" r:id="rId75"/>
    <p:sldId id="347" r:id="rId76"/>
    <p:sldId id="348" r:id="rId77"/>
    <p:sldId id="349" r:id="rId78"/>
    <p:sldId id="289" r:id="rId79"/>
    <p:sldId id="290" r:id="rId80"/>
    <p:sldId id="291" r:id="rId81"/>
    <p:sldId id="350" r:id="rId82"/>
    <p:sldId id="292" r:id="rId83"/>
    <p:sldId id="351" r:id="rId84"/>
    <p:sldId id="353" r:id="rId85"/>
    <p:sldId id="354" r:id="rId86"/>
    <p:sldId id="355" r:id="rId87"/>
    <p:sldId id="293" r:id="rId88"/>
    <p:sldId id="294" r:id="rId89"/>
    <p:sldId id="295" r:id="rId90"/>
    <p:sldId id="296" r:id="rId91"/>
    <p:sldId id="297" r:id="rId92"/>
    <p:sldId id="298" r:id="rId93"/>
    <p:sldId id="299" r:id="rId94"/>
    <p:sldId id="300" r:id="rId95"/>
    <p:sldId id="360" r:id="rId96"/>
    <p:sldId id="301" r:id="rId97"/>
    <p:sldId id="359" r:id="rId98"/>
    <p:sldId id="358" r:id="rId99"/>
    <p:sldId id="302" r:id="rId100"/>
    <p:sldId id="357" r:id="rId101"/>
  </p:sldIdLst>
  <p:sldSz cx="9144000" cy="5143500" type="screen16x9"/>
  <p:notesSz cx="6858000" cy="9144000"/>
  <p:embeddedFontLst>
    <p:embeddedFont>
      <p:font typeface="Nunito" pitchFamily="2" charset="77"/>
      <p:regular r:id="rId103"/>
      <p:bold r:id="rId104"/>
      <p:italic r:id="rId105"/>
      <p:boldItalic r:id="rId106"/>
    </p:embeddedFont>
    <p:embeddedFont>
      <p:font typeface="Nunito Light" pitchFamily="2" charset="77"/>
      <p:regular r:id="rId107"/>
      <p:bold r:id="rId108"/>
      <p:italic r:id="rId109"/>
      <p:boldItalic r:id="rId110"/>
    </p:embeddedFont>
    <p:embeddedFont>
      <p:font typeface="Open Sans" panose="020B0606030504020204" pitchFamily="34" charset="0"/>
      <p:regular r:id="rId111"/>
      <p:bold r:id="rId112"/>
      <p:italic r:id="rId113"/>
      <p:bold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71"/>
    <a:srgbClr val="855C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p:restoredTop sz="94966"/>
  </p:normalViewPr>
  <p:slideViewPr>
    <p:cSldViewPr snapToGrid="0">
      <p:cViewPr varScale="1">
        <p:scale>
          <a:sx n="162" d="100"/>
          <a:sy n="162" d="100"/>
        </p:scale>
        <p:origin x="70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1.fntdata"/><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ec2046ad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ec2046ad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4597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ec2046ad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ec2046ad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93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ec2046ad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ec2046ad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999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ec2046ad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ec2046ad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ec2046ad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ec2046ad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ec2046ad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ec2046ad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22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ec2046ad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ec2046ad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658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ec2046ad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ec2046ad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ec2046ad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ec2046ad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7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ec2046ad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ec2046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576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747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1684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040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15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842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ec2046a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ec2046a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41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3409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358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edff1811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edff1811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19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ec2046ad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ec2046ad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ec2046ad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ec2046ad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609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ec2046ad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ec2046ad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ec2046ad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ec2046ad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643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ec2046ad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ec2046ad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edff1811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edff181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c2046ad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c2046ad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142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627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627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c2046ad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c2046ad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701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554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14667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dc2db960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dc2db960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dc2db960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dc2db960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ec2046ad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ec2046ad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dc2db960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dc2db960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591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899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881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518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6388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5954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959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110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780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470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9425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ec2046ad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ec2046ad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ec2046add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ec2046add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ec2046add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ec2046add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7877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4228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dc2db960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dc2db96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446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ec2046ad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ec2046ad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1924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dc2db960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dc2db960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3295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25253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91656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6347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04837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2651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dc2db960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dc2db960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dc2db960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dc2db960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ec2046ad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ec2046ad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dc2db960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dc2db96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028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0143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3925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6395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7099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dc2db960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dc2db960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dc2db960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dc2db960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dc2db960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dc2db96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ec2046ad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ec2046ad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8468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dc2db960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dc2db960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dc2db960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dc2db96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dc2db960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dc2db960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ec2046add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ec2046ad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ec2046ad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ec2046ad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ec2046ad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ec2046ad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8733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ec2046ad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ec2046ad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ec2046ad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ec2046ad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1192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ec2046ad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ec2046ad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525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ec2046ad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ec2046ad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E8A7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search?q=taxis%20nyc&amp;rlz=1C5CHFA_enPT930US930&amp;oq=taxis+nyc&amp;aqs=chrome..69i57j0i22i30i457j0i22i30l2j0i10i22i30j0i22i30l3j0i10i22i30j0i22i30.5501j0j7&amp;sourceid=chrome&amp;ie=UTF-8&amp;tbs=lf:1,lf_ui:14&amp;tbm=lcl&amp;rflfq=1&amp;num=10&amp;rldimm=9213903366231811112&amp;lqi=Cgl0YXhpcyBueWNaESIJdGF4aXMgbnljKgQIAxAAkgEMdGF4aV9zZXJ2aWNlqgENEAEqCSIFdGF4aXMoAA&amp;ved=2ahUKEwjmrfnA_svxAhWKGBQKHQqbCvIQvS4wBnoECA0QKA&amp;rlst=f#rlfi=hd:;si:617784730768645643,l,Cgl0YXhpcyBueWNIx6XwkueqgIAIWhcQABgAGAEiCXRheGlzIG55YyoECAMQAJIBDHRheGlfc2VydmljZaoBDRABKgkiBXRheGlzKAA;mv:[[40.841391099999996,-73.86058],[40.626559,-74.02611710000001]]"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cnbc.com/2020/03/06/the-flying-taxi-market-is-ready-to-change-worldwide-travel.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theverge.com/2020/12/2/22086597/uber-sells-flying-taxi-elevate-joby-aviation" TargetMode="External"/><Relationship Id="rId5" Type="http://schemas.openxmlformats.org/officeDocument/2006/relationships/hyperlink" Target="https://www.transparencymarketresearch.com/flying-taxi-market.html" TargetMode="External"/><Relationship Id="rId4" Type="http://schemas.openxmlformats.org/officeDocument/2006/relationships/hyperlink" Target="https://techcrunch.com/2021/06/11/the-air-taxi-market-prepares-to-take-flight/?guccounter=1&amp;guce_referrer=aHR0cHM6Ly93d3cuZ29vZ2xlLmNvbS8&amp;guce_referrer_sig=AQAAADqvKolEGWpFFic3mRdYIDt2b4HGbi2Poq0m8gChg1YdMPCILc0c-CsmG9UPHeGizVsSbLCfw5Ki6L3QZ_ZapXW8eK7JgISVGjpqCp67hTdejLTxhwIig4zQru3FqT0GRTjYpiJF5dU1kaV7iRHPMdio6GNYE1pOb80z6K7AFUs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video.udacity-data.com/topher/2020/May/5ec44092_taxi-rides/taxi-rides.zip"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public.tableau.com/profile/s.rgio.da.costa#!/" TargetMode="External"/><Relationship Id="rId7" Type="http://schemas.openxmlformats.org/officeDocument/2006/relationships/hyperlink" Target="https://data.cityofnewyork.us/Transportation/2018-Yellow-Taxi-Trip-Data/t29m-gskq"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link.springer.com/article/10.1007/s13198-021-01130-x" TargetMode="External"/><Relationship Id="rId5" Type="http://schemas.openxmlformats.org/officeDocument/2006/relationships/hyperlink" Target="https://medium.com/analytics-vidhya/exploratory-data-analysis-of-nyc-taxi-trip-duration-dataset-using-python-257fdef2749e" TargetMode="External"/><Relationship Id="rId4" Type="http://schemas.openxmlformats.org/officeDocument/2006/relationships/hyperlink" Target="https://www.kaggle.com/c/nyc-taxi-trip-duration/data"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nyc-taxi-trip-duration/data"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1.nyc.gov/site/tlc/passengers/taxi-fare.page"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www.taxi-calculator.com/taxi-rate-new-york-city/259" TargetMode="External"/><Relationship Id="rId4" Type="http://schemas.openxmlformats.org/officeDocument/2006/relationships/hyperlink" Target="https://www.taxi-calculator.com/taxi-fare-new-york-city/259"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knowledge.udacity.com/questions/411488#413359"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hyperlink" Target="https://knowledge.udacity.com/questions/411488#413359"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hyperlink" Target="https://public.tableau.com/app/profile/s.rgio.da.costa/viz/FlyingCarTaxiService-DataAnalysis/Sheet8" TargetMode="Externa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s://video.udacity-data.com/topher/2020/May/5ebc9060_user-research/user-research.csv"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public.tableau.com/app/profile/s.rgio.da.costa/viz/FLYINGTAXIS-USERRESEARCHANALYSIS/SEGMENTS"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thetool.io/2019/mobile-user-strategies-acquisition-retention#User_Acquisition"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hyperlink" Target="https://applift.com/blog/are-you-tracking-these-kpis-in-your-user-acquisition-strategy" TargetMode="External"/><Relationship Id="rId5" Type="http://schemas.openxmlformats.org/officeDocument/2006/relationships/hyperlink" Target="https://www.productmanagementexercises.com/569/how-would-you-acquire-more-users-for-uber" TargetMode="External"/><Relationship Id="rId4" Type="http://schemas.openxmlformats.org/officeDocument/2006/relationships/hyperlink" Target="https://blog.hubspot.com/marketing/marketing-key-performance-indicators"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s://andrewchen.com/dau-mau-is-an-important-metric-but-heres-where-it-fails/"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applift.com/blog/are-you-tracking-these-kpis-in-your-user-acquisition-strategy"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hyperlink" Target="https://www.optimizely.com/sample-size-calculator" TargetMode="External"/><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hyperlink" Target="https://ny.curbed.com/2018/1/18/16903152/nyc-traffic-congestion-cost-analysis"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hbswk.hbs.edu/item/how-uber-airbnb-and-etsy-attracted-their-first-1-000-customers" TargetMode="External"/><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934550"/>
            <a:ext cx="8520600" cy="12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Data Product Manager Nanodegree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Applying Data Science to Product Management</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Project: Developing an MVP Launch Strategy for a Flying Taxi Service</a:t>
            </a:r>
            <a:br>
              <a:rPr lang="en" sz="1800" dirty="0">
                <a:solidFill>
                  <a:srgbClr val="434343"/>
                </a:solidFill>
                <a:latin typeface="Nunito Light"/>
                <a:ea typeface="Nunito Light"/>
                <a:cs typeface="Nunito Light"/>
                <a:sym typeface="Nunito Light"/>
              </a:rPr>
            </a:br>
            <a:r>
              <a:rPr lang="en" sz="1800" dirty="0">
                <a:solidFill>
                  <a:srgbClr val="434343"/>
                </a:solidFill>
                <a:latin typeface="Nunito Light"/>
                <a:ea typeface="Nunito Light"/>
                <a:cs typeface="Nunito Light"/>
                <a:sym typeface="Nunito Light"/>
              </a:rPr>
              <a:t>by Sérgio C. (PT)</a:t>
            </a: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90" name="Google Shape;90;p20"/>
          <p:cNvSpPr txBox="1">
            <a:spLocks noGrp="1"/>
          </p:cNvSpPr>
          <p:nvPr>
            <p:ph type="ctrTitle" idx="4294967295"/>
          </p:nvPr>
        </p:nvSpPr>
        <p:spPr>
          <a:xfrm>
            <a:off x="295631" y="1103470"/>
            <a:ext cx="8453438" cy="1568450"/>
          </a:xfrm>
          <a:prstGeom prst="rect">
            <a:avLst/>
          </a:prstGeom>
        </p:spPr>
        <p:txBody>
          <a:bodyPr spcFirstLastPara="1" wrap="square" lIns="91425" tIns="91425" rIns="91425" bIns="91425" anchor="t" anchorCtr="0">
            <a:noAutofit/>
          </a:bodyPr>
          <a:lstStyle/>
          <a:p>
            <a:pPr lvl="0" algn="l"/>
            <a:r>
              <a:rPr lang="en" sz="1800" u="sng" dirty="0">
                <a:solidFill>
                  <a:srgbClr val="FFFFFF"/>
                </a:solidFill>
                <a:latin typeface="Nunito Light"/>
                <a:ea typeface="Nunito Light"/>
                <a:cs typeface="Nunito Light"/>
                <a:sym typeface="Nunito Light"/>
              </a:rPr>
              <a:t>What are existing pain points with taxis?</a:t>
            </a:r>
            <a:endParaRPr sz="1800" u="sng"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lvl="0" algn="l"/>
            <a:r>
              <a:rPr lang="en-GB" sz="1200" dirty="0">
                <a:solidFill>
                  <a:srgbClr val="FFFFFF"/>
                </a:solidFill>
                <a:latin typeface="Nunito Light"/>
                <a:ea typeface="Nunito Light"/>
                <a:cs typeface="Nunito Light"/>
                <a:sym typeface="Nunito Light"/>
              </a:rPr>
              <a:t>Considering the current taxi service, we realize that regardless of the service quality it is , this always dependent on road traffic, and this is a really important point in this analysis, because as we will have the opportunity to see, in large cities traffic is chaotic, leading to a deterioration of the service provided. </a:t>
            </a: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Besides that the service is often not provided with quality for several reasons among which I can highlight the personality of the taxi driver, the quality of the car in terms of aesthetics, maintenance and conservation as well as the gamma of the car.</a:t>
            </a: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Others pain points regarding the service provided are the prices charged, the disorganization of the service provided, the lack of technology to interact with the service itself and facilitate prior communication between the passenger and the service provider. This factor is important because it greatly facilitates the service in terms of planning, organisation, route optimisation, etc..., even because the clients are looking for a service which is easy and quick to use. </a:t>
            </a: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A downside and questionable issue for flying taxis could be obtaining licenses and state regulation. This service is rare for short trips at the local level. This may be an issue to consider at an early stage.</a:t>
            </a:r>
            <a:endParaRPr sz="12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2731288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300"/>
        <p:cNvGrpSpPr/>
        <p:nvPr/>
      </p:nvGrpSpPr>
      <p:grpSpPr>
        <a:xfrm>
          <a:off x="0" y="0"/>
          <a:ext cx="0" cy="0"/>
          <a:chOff x="0" y="0"/>
          <a:chExt cx="0" cy="0"/>
        </a:xfrm>
      </p:grpSpPr>
      <p:sp>
        <p:nvSpPr>
          <p:cNvPr id="301" name="Google Shape;301;p5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302" name="Google Shape;302;p59"/>
          <p:cNvSpPr txBox="1">
            <a:spLocks noGrp="1"/>
          </p:cNvSpPr>
          <p:nvPr>
            <p:ph type="ctrTitle" idx="4294967295"/>
          </p:nvPr>
        </p:nvSpPr>
        <p:spPr>
          <a:xfrm>
            <a:off x="153563" y="1110450"/>
            <a:ext cx="8857814" cy="3552292"/>
          </a:xfrm>
          <a:prstGeom prst="rect">
            <a:avLst/>
          </a:prstGeom>
        </p:spPr>
        <p:txBody>
          <a:bodyPr spcFirstLastPara="1" wrap="square" lIns="91425" tIns="91425" rIns="91425" bIns="91425" anchor="t" anchorCtr="0">
            <a:noAutofit/>
          </a:bodyPr>
          <a:lstStyle/>
          <a:p>
            <a:r>
              <a:rPr lang="en" sz="1400" b="1" u="sng" dirty="0">
                <a:solidFill>
                  <a:srgbClr val="FFFFFF"/>
                </a:solidFill>
                <a:latin typeface="Nunito Light"/>
                <a:ea typeface="Nunito Light"/>
                <a:cs typeface="Nunito Light"/>
                <a:sym typeface="Nunito Light"/>
              </a:rPr>
              <a:t>State cross-functional stakeholder teams that will need to be involved</a:t>
            </a:r>
            <a:br>
              <a:rPr lang="en" sz="1400" b="1" u="sng" dirty="0">
                <a:solidFill>
                  <a:srgbClr val="FFFFFF"/>
                </a:solidFill>
                <a:latin typeface="Nunito Light"/>
                <a:ea typeface="Nunito Light"/>
                <a:cs typeface="Nunito Light"/>
                <a:sym typeface="Nunito Light"/>
              </a:rPr>
            </a:br>
            <a:br>
              <a:rPr lang="en" sz="1400" b="1" u="sng"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1. </a:t>
            </a:r>
            <a:r>
              <a:rPr lang="en" sz="1200" b="1" dirty="0">
                <a:solidFill>
                  <a:srgbClr val="FFFFFF"/>
                </a:solidFill>
                <a:latin typeface="Nunito Light"/>
                <a:ea typeface="Nunito Light"/>
                <a:cs typeface="Nunito Light"/>
                <a:sym typeface="Nunito Light"/>
              </a:rPr>
              <a:t>Legal and Privacy Department </a:t>
            </a:r>
            <a:r>
              <a:rPr lang="en" sz="1200" dirty="0">
                <a:solidFill>
                  <a:srgbClr val="FFFFFF"/>
                </a:solidFill>
                <a:latin typeface="Nunito Light"/>
                <a:ea typeface="Nunito Light"/>
                <a:cs typeface="Nunito Light"/>
                <a:sym typeface="Nunito Light"/>
              </a:rPr>
              <a:t>– certifications, regulations, terms-of-use, </a:t>
            </a:r>
            <a:r>
              <a:rPr lang="en" sz="1200" dirty="0" err="1">
                <a:solidFill>
                  <a:srgbClr val="FFFFFF"/>
                </a:solidFill>
                <a:latin typeface="Nunito Light"/>
                <a:ea typeface="Nunito Light"/>
                <a:cs typeface="Nunito Light"/>
                <a:sym typeface="Nunito Light"/>
              </a:rPr>
              <a:t>gdpr</a:t>
            </a:r>
            <a:r>
              <a:rPr lang="en" sz="1200" dirty="0">
                <a:solidFill>
                  <a:srgbClr val="FFFFFF"/>
                </a:solidFill>
                <a:latin typeface="Nunito Light"/>
                <a:ea typeface="Nunito Light"/>
                <a:cs typeface="Nunito Light"/>
                <a:sym typeface="Nunito Light"/>
              </a:rPr>
              <a:t>, …</a:t>
            </a:r>
            <a:br>
              <a:rPr lang="en" sz="1200" dirty="0">
                <a:solidFill>
                  <a:srgbClr val="FFFFFF"/>
                </a:solidFill>
                <a:latin typeface="Nunito Light"/>
                <a:ea typeface="Nunito Light"/>
                <a:cs typeface="Nunito Light"/>
                <a:sym typeface="Nunito Light"/>
              </a:rPr>
            </a:br>
            <a:r>
              <a:rPr lang="en" sz="1200" b="1" dirty="0">
                <a:solidFill>
                  <a:srgbClr val="FFFFFF"/>
                </a:solidFill>
                <a:latin typeface="Nunito Light"/>
                <a:sym typeface="Nunito Light"/>
              </a:rPr>
              <a:t>2. Marketing &amp; Business Department– advertise</a:t>
            </a:r>
            <a:r>
              <a:rPr lang="en-GB" sz="1200" b="1" dirty="0">
                <a:solidFill>
                  <a:srgbClr val="FFFFFF"/>
                </a:solidFill>
                <a:latin typeface="Nunito Light"/>
                <a:sym typeface="Nunito Light"/>
              </a:rPr>
              <a:t>ng</a:t>
            </a:r>
            <a:r>
              <a:rPr lang="en" sz="1200" b="1" dirty="0">
                <a:solidFill>
                  <a:srgbClr val="FFFFFF"/>
                </a:solidFill>
                <a:latin typeface="Nunito Light"/>
                <a:sym typeface="Nunito Light"/>
              </a:rPr>
              <a:t>, go-to-market, campaigns, publicity, </a:t>
            </a:r>
            <a:r>
              <a:rPr lang="en-GB" sz="1200" b="1" dirty="0">
                <a:solidFill>
                  <a:srgbClr val="FFFFFF"/>
                </a:solidFill>
                <a:latin typeface="Nunito Light"/>
              </a:rPr>
              <a:t>important for a successful MVP,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3</a:t>
            </a:r>
            <a:r>
              <a:rPr lang="en" sz="1200" b="1" dirty="0">
                <a:solidFill>
                  <a:srgbClr val="FFFFFF"/>
                </a:solidFill>
                <a:latin typeface="Nunito Light"/>
                <a:ea typeface="Nunito Light"/>
                <a:cs typeface="Nunito Light"/>
                <a:sym typeface="Nunito Light"/>
              </a:rPr>
              <a:t>. Product  Department </a:t>
            </a:r>
            <a:r>
              <a:rPr lang="en" sz="1200" dirty="0">
                <a:solidFill>
                  <a:srgbClr val="FFFFFF"/>
                </a:solidFill>
                <a:latin typeface="Nunito Light"/>
                <a:ea typeface="Nunito Light"/>
                <a:cs typeface="Nunito Light"/>
                <a:sym typeface="Nunito Light"/>
              </a:rPr>
              <a:t>– manage, business studies, risks,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4. </a:t>
            </a:r>
            <a:r>
              <a:rPr lang="en" sz="1200" b="1" dirty="0">
                <a:solidFill>
                  <a:srgbClr val="FFFFFF"/>
                </a:solidFill>
                <a:latin typeface="Nunito Light"/>
                <a:ea typeface="Nunito Light"/>
                <a:cs typeface="Nunito Light"/>
                <a:sym typeface="Nunito Light"/>
              </a:rPr>
              <a:t>Accounting Department </a:t>
            </a:r>
            <a:r>
              <a:rPr lang="en" sz="1200" dirty="0">
                <a:solidFill>
                  <a:srgbClr val="FFFFFF"/>
                </a:solidFill>
                <a:latin typeface="Nunito Light"/>
                <a:ea typeface="Nunito Light"/>
                <a:cs typeface="Nunito Light"/>
                <a:sym typeface="Nunito Light"/>
              </a:rPr>
              <a:t>– revenue, scorecard, profit, reports,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5. </a:t>
            </a:r>
            <a:r>
              <a:rPr lang="en" sz="1200" b="1" dirty="0">
                <a:solidFill>
                  <a:srgbClr val="FFFFFF"/>
                </a:solidFill>
                <a:latin typeface="Nunito Light"/>
                <a:ea typeface="Nunito Light"/>
                <a:cs typeface="Nunito Light"/>
                <a:sym typeface="Nunito Light"/>
              </a:rPr>
              <a:t>Product and Research Departments </a:t>
            </a:r>
            <a:r>
              <a:rPr lang="en" sz="1200" dirty="0">
                <a:solidFill>
                  <a:srgbClr val="FFFFFF"/>
                </a:solidFill>
                <a:latin typeface="Nunito Light"/>
                <a:ea typeface="Nunito Light"/>
                <a:cs typeface="Nunito Light"/>
                <a:sym typeface="Nunito Light"/>
              </a:rPr>
              <a:t>– User Research, Product Design, Software Design, CX, UX,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6</a:t>
            </a:r>
            <a:r>
              <a:rPr lang="en" sz="1200" b="1" dirty="0">
                <a:solidFill>
                  <a:srgbClr val="FFFFFF"/>
                </a:solidFill>
                <a:latin typeface="Nunito Light"/>
                <a:ea typeface="Nunito Light"/>
                <a:cs typeface="Nunito Light"/>
                <a:sym typeface="Nunito Light"/>
              </a:rPr>
              <a:t>. Engineering Departments </a:t>
            </a:r>
            <a:r>
              <a:rPr lang="en" sz="1200" dirty="0">
                <a:solidFill>
                  <a:srgbClr val="FFFFFF"/>
                </a:solidFill>
                <a:latin typeface="Nunito Light"/>
                <a:ea typeface="Nunito Light"/>
                <a:cs typeface="Nunito Light"/>
                <a:sym typeface="Nunito Light"/>
              </a:rPr>
              <a:t>- Software </a:t>
            </a:r>
            <a:r>
              <a:rPr lang="en" sz="1200" dirty="0" err="1">
                <a:solidFill>
                  <a:srgbClr val="FFFFFF"/>
                </a:solidFill>
                <a:latin typeface="Nunito Light"/>
                <a:ea typeface="Nunito Light"/>
                <a:cs typeface="Nunito Light"/>
                <a:sym typeface="Nunito Light"/>
              </a:rPr>
              <a:t>Eng</a:t>
            </a:r>
            <a:r>
              <a:rPr lang="en" sz="1200" dirty="0">
                <a:solidFill>
                  <a:srgbClr val="FFFFFF"/>
                </a:solidFill>
                <a:latin typeface="Nunito Light"/>
                <a:ea typeface="Nunito Light"/>
                <a:cs typeface="Nunito Light"/>
                <a:sym typeface="Nunito Light"/>
              </a:rPr>
              <a:t>, , Auto </a:t>
            </a:r>
            <a:r>
              <a:rPr lang="en" sz="1200" dirty="0" err="1">
                <a:solidFill>
                  <a:srgbClr val="FFFFFF"/>
                </a:solidFill>
                <a:latin typeface="Nunito Light"/>
                <a:ea typeface="Nunito Light"/>
                <a:cs typeface="Nunito Light"/>
                <a:sym typeface="Nunito Light"/>
              </a:rPr>
              <a:t>Eng</a:t>
            </a:r>
            <a:r>
              <a:rPr lang="en" sz="1200" dirty="0">
                <a:solidFill>
                  <a:srgbClr val="FFFFFF"/>
                </a:solidFill>
                <a:latin typeface="Nunito Light"/>
                <a:ea typeface="Nunito Light"/>
                <a:cs typeface="Nunito Light"/>
                <a:sym typeface="Nunito Light"/>
              </a:rPr>
              <a:t>, Elect. </a:t>
            </a:r>
            <a:r>
              <a:rPr lang="en" sz="1200" dirty="0" err="1">
                <a:solidFill>
                  <a:srgbClr val="FFFFFF"/>
                </a:solidFill>
                <a:latin typeface="Nunito Light"/>
                <a:ea typeface="Nunito Light"/>
                <a:cs typeface="Nunito Light"/>
                <a:sym typeface="Nunito Light"/>
              </a:rPr>
              <a:t>Eng</a:t>
            </a:r>
            <a:r>
              <a:rPr lang="en" sz="1200" dirty="0">
                <a:solidFill>
                  <a:srgbClr val="FFFFFF"/>
                </a:solidFill>
                <a:latin typeface="Nunito Light"/>
                <a:ea typeface="Nunito Light"/>
                <a:cs typeface="Nunito Light"/>
                <a:sym typeface="Nunito Light"/>
              </a:rPr>
              <a:t>, Mechanic </a:t>
            </a:r>
            <a:r>
              <a:rPr lang="en" sz="1200" dirty="0" err="1">
                <a:solidFill>
                  <a:srgbClr val="FFFFFF"/>
                </a:solidFill>
                <a:latin typeface="Nunito Light"/>
                <a:ea typeface="Nunito Light"/>
                <a:cs typeface="Nunito Light"/>
                <a:sym typeface="Nunito Light"/>
              </a:rPr>
              <a:t>Eng</a:t>
            </a:r>
            <a:r>
              <a:rPr lang="en" sz="1200" dirty="0">
                <a:solidFill>
                  <a:srgbClr val="FFFFFF"/>
                </a:solidFill>
                <a:latin typeface="Nunito Light"/>
                <a:ea typeface="Nunito Light"/>
                <a:cs typeface="Nunito Light"/>
                <a:sym typeface="Nunito Light"/>
              </a:rPr>
              <a:t>,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7. </a:t>
            </a:r>
            <a:r>
              <a:rPr lang="en" sz="1200" b="1" dirty="0">
                <a:solidFill>
                  <a:srgbClr val="FFFFFF"/>
                </a:solidFill>
                <a:latin typeface="Nunito Light"/>
                <a:ea typeface="Nunito Light"/>
                <a:cs typeface="Nunito Light"/>
                <a:sym typeface="Nunito Light"/>
              </a:rPr>
              <a:t>Quality Department </a:t>
            </a:r>
            <a:r>
              <a:rPr lang="en" sz="1200" dirty="0">
                <a:solidFill>
                  <a:srgbClr val="FFFFFF"/>
                </a:solidFill>
                <a:latin typeface="Nunito Light"/>
                <a:ea typeface="Nunito Light"/>
                <a:cs typeface="Nunito Light"/>
                <a:sym typeface="Nunito Light"/>
              </a:rPr>
              <a:t>– testing software and hardware,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ea typeface="Nunito Light"/>
                <a:cs typeface="Nunito Light"/>
                <a:sym typeface="Nunito Light"/>
              </a:rPr>
              <a:t>7. </a:t>
            </a:r>
            <a:r>
              <a:rPr lang="en" sz="1200" b="1" dirty="0">
                <a:solidFill>
                  <a:srgbClr val="FFFFFF"/>
                </a:solidFill>
                <a:latin typeface="Nunito Light"/>
                <a:ea typeface="Nunito Light"/>
                <a:cs typeface="Nunito Light"/>
                <a:sym typeface="Nunito Light"/>
              </a:rPr>
              <a:t>Operations &amp; Logistic Department </a:t>
            </a:r>
            <a:r>
              <a:rPr lang="en" sz="1200" dirty="0">
                <a:solidFill>
                  <a:srgbClr val="FFFFFF"/>
                </a:solidFill>
                <a:latin typeface="Nunito Light"/>
                <a:ea typeface="Nunito Light"/>
                <a:cs typeface="Nunito Light"/>
                <a:sym typeface="Nunito Light"/>
              </a:rPr>
              <a:t>– daily operations, </a:t>
            </a:r>
            <a:r>
              <a:rPr lang="en-GB" sz="1200" dirty="0">
                <a:solidFill>
                  <a:srgbClr val="FFFFFF"/>
                </a:solidFill>
                <a:latin typeface="Nunito Light"/>
                <a:ea typeface="Nunito Light"/>
                <a:cs typeface="Nunito Light"/>
                <a:sym typeface="Nunito Light"/>
              </a:rPr>
              <a:t>fleet management, …</a:t>
            </a:r>
            <a:br>
              <a:rPr lang="en" sz="1200" dirty="0">
                <a:solidFill>
                  <a:srgbClr val="FFFFFF"/>
                </a:solidFill>
                <a:latin typeface="Nunito Light"/>
                <a:ea typeface="Nunito Light"/>
                <a:cs typeface="Nunito Light"/>
                <a:sym typeface="Nunito Light"/>
              </a:rPr>
            </a:br>
            <a:r>
              <a:rPr lang="en" sz="1200" dirty="0">
                <a:solidFill>
                  <a:srgbClr val="FFFFFF"/>
                </a:solidFill>
                <a:latin typeface="Nunito Light"/>
                <a:sym typeface="Nunito Light"/>
              </a:rPr>
              <a:t>8. </a:t>
            </a:r>
            <a:r>
              <a:rPr lang="en-GB" sz="1200" b="1" dirty="0">
                <a:solidFill>
                  <a:srgbClr val="FFFFFF"/>
                </a:solidFill>
                <a:latin typeface="Nunito Light"/>
              </a:rPr>
              <a:t>Analytics </a:t>
            </a:r>
            <a:r>
              <a:rPr lang="en" sz="1200" b="1" dirty="0">
                <a:solidFill>
                  <a:srgbClr val="FFFFFF"/>
                </a:solidFill>
                <a:latin typeface="Nunito Light"/>
                <a:ea typeface="Nunito Light"/>
                <a:cs typeface="Nunito Light"/>
                <a:sym typeface="Nunito Light"/>
              </a:rPr>
              <a:t>Department</a:t>
            </a:r>
            <a:r>
              <a:rPr lang="en-GB" sz="1200" b="1" dirty="0">
                <a:solidFill>
                  <a:srgbClr val="FFFFFF"/>
                </a:solidFill>
                <a:latin typeface="Nunito Light"/>
              </a:rPr>
              <a:t> </a:t>
            </a:r>
            <a:r>
              <a:rPr lang="en-GB" sz="1200" dirty="0">
                <a:solidFill>
                  <a:srgbClr val="FFFFFF"/>
                </a:solidFill>
                <a:latin typeface="Nunito Light"/>
              </a:rPr>
              <a:t>- Include Business Intelligence, Data Engineer, Data Science, with AI and ML, …</a:t>
            </a:r>
            <a:br>
              <a:rPr lang="en-GB" sz="1200" dirty="0">
                <a:solidFill>
                  <a:srgbClr val="FFFFFF"/>
                </a:solidFill>
                <a:latin typeface="Nunito Light"/>
              </a:rPr>
            </a:br>
            <a:r>
              <a:rPr lang="en-GB" sz="1200" dirty="0">
                <a:solidFill>
                  <a:srgbClr val="FFFFFF"/>
                </a:solidFill>
                <a:latin typeface="Nunito Light"/>
              </a:rPr>
              <a:t>9. </a:t>
            </a:r>
            <a:r>
              <a:rPr lang="en-GB" sz="1200" b="1" dirty="0">
                <a:solidFill>
                  <a:srgbClr val="FFFFFF"/>
                </a:solidFill>
                <a:latin typeface="Nunito Light"/>
              </a:rPr>
              <a:t>Human Resource </a:t>
            </a:r>
            <a:r>
              <a:rPr lang="en" sz="1200" b="1" dirty="0">
                <a:solidFill>
                  <a:srgbClr val="FFFFFF"/>
                </a:solidFill>
                <a:latin typeface="Nunito Light"/>
                <a:ea typeface="Nunito Light"/>
                <a:cs typeface="Nunito Light"/>
                <a:sym typeface="Nunito Light"/>
              </a:rPr>
              <a:t>Department</a:t>
            </a:r>
            <a:r>
              <a:rPr lang="en-GB" sz="1200" b="1" dirty="0">
                <a:solidFill>
                  <a:srgbClr val="FFFFFF"/>
                </a:solidFill>
                <a:latin typeface="Nunito Light"/>
              </a:rPr>
              <a:t> </a:t>
            </a:r>
            <a:r>
              <a:rPr lang="en-GB" sz="1200" dirty="0">
                <a:solidFill>
                  <a:srgbClr val="FFFFFF"/>
                </a:solidFill>
                <a:latin typeface="Nunito Light"/>
              </a:rPr>
              <a:t>– people management, drivers management, …</a:t>
            </a:r>
            <a:br>
              <a:rPr lang="en-GB" sz="1200" dirty="0">
                <a:solidFill>
                  <a:srgbClr val="FFFFFF"/>
                </a:solidFill>
                <a:latin typeface="Nunito Light"/>
              </a:rPr>
            </a:br>
            <a:r>
              <a:rPr lang="en-GB" sz="1200" dirty="0">
                <a:solidFill>
                  <a:srgbClr val="FFFFFF"/>
                </a:solidFill>
                <a:latin typeface="Nunito Light"/>
              </a:rPr>
              <a:t>10. </a:t>
            </a:r>
            <a:r>
              <a:rPr lang="en-GB" sz="1200" b="1" dirty="0">
                <a:solidFill>
                  <a:srgbClr val="FFFFFF"/>
                </a:solidFill>
                <a:latin typeface="Nunito Light"/>
              </a:rPr>
              <a:t>Business</a:t>
            </a:r>
            <a:r>
              <a:rPr lang="en-GB" sz="1200" dirty="0">
                <a:solidFill>
                  <a:srgbClr val="FFFFFF"/>
                </a:solidFill>
                <a:latin typeface="Nunito Light"/>
              </a:rPr>
              <a:t> </a:t>
            </a:r>
            <a:r>
              <a:rPr lang="en-GB" sz="1200" b="1" dirty="0">
                <a:solidFill>
                  <a:srgbClr val="FFFFFF"/>
                </a:solidFill>
                <a:latin typeface="Nunito Light"/>
              </a:rPr>
              <a:t>IT </a:t>
            </a:r>
            <a:r>
              <a:rPr lang="en" sz="1200" b="1" dirty="0">
                <a:solidFill>
                  <a:srgbClr val="FFFFFF"/>
                </a:solidFill>
                <a:latin typeface="Nunito Light"/>
                <a:ea typeface="Nunito Light"/>
                <a:cs typeface="Nunito Light"/>
                <a:sym typeface="Nunito Light"/>
              </a:rPr>
              <a:t>Department</a:t>
            </a:r>
            <a:r>
              <a:rPr lang="en-GB" sz="1200" b="1" dirty="0">
                <a:solidFill>
                  <a:srgbClr val="FFFFFF"/>
                </a:solidFill>
                <a:latin typeface="Nunito Light"/>
              </a:rPr>
              <a:t> </a:t>
            </a:r>
            <a:r>
              <a:rPr lang="en-GB" sz="1200" dirty="0">
                <a:solidFill>
                  <a:srgbClr val="FFFFFF"/>
                </a:solidFill>
                <a:latin typeface="Nunito Light"/>
              </a:rPr>
              <a:t>- IT  infrastructure, Network Security, …</a:t>
            </a:r>
            <a:br>
              <a:rPr lang="en-GB" sz="1200" dirty="0">
                <a:solidFill>
                  <a:srgbClr val="FFFFFF"/>
                </a:solidFill>
                <a:latin typeface="Nunito Light"/>
              </a:rPr>
            </a:br>
            <a:r>
              <a:rPr lang="en-GB" sz="1200" dirty="0">
                <a:solidFill>
                  <a:srgbClr val="FFFFFF"/>
                </a:solidFill>
                <a:latin typeface="Nunito Light"/>
              </a:rPr>
              <a:t>11. </a:t>
            </a:r>
            <a:r>
              <a:rPr lang="en-GB" sz="1200" b="1" dirty="0">
                <a:solidFill>
                  <a:srgbClr val="FFFFFF"/>
                </a:solidFill>
                <a:latin typeface="Nunito Light"/>
              </a:rPr>
              <a:t>Strategy </a:t>
            </a:r>
            <a:r>
              <a:rPr lang="en" sz="1200" b="1" dirty="0">
                <a:solidFill>
                  <a:srgbClr val="FFFFFF"/>
                </a:solidFill>
                <a:latin typeface="Nunito Light"/>
                <a:ea typeface="Nunito Light"/>
                <a:cs typeface="Nunito Light"/>
                <a:sym typeface="Nunito Light"/>
              </a:rPr>
              <a:t>Department - </a:t>
            </a:r>
            <a:r>
              <a:rPr lang="en-GB" sz="1200" dirty="0">
                <a:solidFill>
                  <a:srgbClr val="FFFFFF"/>
                </a:solidFill>
                <a:latin typeface="Nunito Light"/>
                <a:ea typeface="Nunito Light"/>
                <a:cs typeface="Nunito Light"/>
                <a:sym typeface="Nunito Light"/>
              </a:rPr>
              <a:t>defining strategies, evaluating market competition, scrapping, …</a:t>
            </a:r>
            <a:br>
              <a:rPr lang="en-GB" sz="1200" dirty="0">
                <a:solidFill>
                  <a:srgbClr val="FFFFFF"/>
                </a:solidFill>
                <a:latin typeface="Nunito Light"/>
              </a:rPr>
            </a:br>
            <a:br>
              <a:rPr lang="en-GB" sz="1200" dirty="0">
                <a:solidFill>
                  <a:srgbClr val="FFFFFF"/>
                </a:solidFill>
                <a:latin typeface="Nunito Light"/>
              </a:rPr>
            </a:br>
            <a:br>
              <a:rPr lang="en-GB" sz="1200" dirty="0"/>
            </a:br>
            <a:br>
              <a:rPr lang="en-GB" sz="1200" dirty="0"/>
            </a:br>
            <a:br>
              <a:rPr lang="en" sz="1200" b="1" u="sng" dirty="0">
                <a:solidFill>
                  <a:srgbClr val="FFFFFF"/>
                </a:solidFill>
                <a:latin typeface="Nunito Light"/>
                <a:ea typeface="Nunito Light"/>
                <a:cs typeface="Nunito Light"/>
                <a:sym typeface="Nunito Light"/>
              </a:rPr>
            </a:br>
            <a:endParaRPr sz="1200" b="1" u="sng"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488940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90" name="Google Shape;90;p20"/>
          <p:cNvSpPr txBox="1">
            <a:spLocks noGrp="1"/>
          </p:cNvSpPr>
          <p:nvPr>
            <p:ph type="ctrTitle" idx="4294967295"/>
          </p:nvPr>
        </p:nvSpPr>
        <p:spPr>
          <a:xfrm>
            <a:off x="345281" y="1257034"/>
            <a:ext cx="8453438" cy="1568450"/>
          </a:xfrm>
          <a:prstGeom prst="rect">
            <a:avLst/>
          </a:prstGeom>
        </p:spPr>
        <p:txBody>
          <a:bodyPr spcFirstLastPara="1" wrap="square" lIns="91425" tIns="91425" rIns="91425" bIns="91425" anchor="t" anchorCtr="0">
            <a:noAutofit/>
          </a:bodyPr>
          <a:lstStyle/>
          <a:p>
            <a:pPr lvl="0" algn="l"/>
            <a:r>
              <a:rPr lang="en" sz="1800" u="sng" dirty="0">
                <a:solidFill>
                  <a:srgbClr val="FFFFFF"/>
                </a:solidFill>
                <a:latin typeface="Nunito Light"/>
                <a:ea typeface="Nunito Light"/>
                <a:cs typeface="Nunito Light"/>
                <a:sym typeface="Nunito Light"/>
              </a:rPr>
              <a:t>What are the existing pain points with digital ride-sharing services?</a:t>
            </a:r>
            <a:endParaRPr sz="1800" u="sng"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lvl="0" algn="l"/>
            <a:r>
              <a:rPr lang="en-GB" sz="1400" dirty="0">
                <a:solidFill>
                  <a:srgbClr val="FFFFFF"/>
                </a:solidFill>
                <a:latin typeface="Nunito Light"/>
                <a:ea typeface="Nunito Light"/>
                <a:cs typeface="Nunito Light"/>
                <a:sym typeface="Nunito Light"/>
              </a:rPr>
              <a:t>Looking at some taxi service providers </a:t>
            </a:r>
            <a:r>
              <a:rPr lang="en-GB" sz="1400" dirty="0">
                <a:solidFill>
                  <a:schemeClr val="tx1"/>
                </a:solidFill>
                <a:latin typeface="Nunito Light"/>
                <a:ea typeface="Nunito Light"/>
                <a:cs typeface="Nunito Light"/>
                <a:sym typeface="Nunito Light"/>
              </a:rPr>
              <a:t>(</a:t>
            </a:r>
            <a:r>
              <a:rPr lang="en-GB" sz="1400" dirty="0">
                <a:solidFill>
                  <a:schemeClr val="tx1"/>
                </a:solidFill>
                <a:latin typeface="Nunito Light"/>
                <a:ea typeface="Nunito Light"/>
                <a:cs typeface="Nunito Light"/>
                <a:sym typeface="Nunito Light"/>
                <a:hlinkClick r:id="rId3">
                  <a:extLst>
                    <a:ext uri="{A12FA001-AC4F-418D-AE19-62706E023703}">
                      <ahyp:hlinkClr xmlns:ahyp="http://schemas.microsoft.com/office/drawing/2018/hyperlinkcolor" val="tx"/>
                    </a:ext>
                  </a:extLst>
                </a:hlinkClick>
              </a:rPr>
              <a:t>example</a:t>
            </a:r>
            <a:r>
              <a:rPr lang="en-GB" sz="1400" dirty="0">
                <a:solidFill>
                  <a:srgbClr val="FFFFFF"/>
                </a:solidFill>
                <a:latin typeface="Nunito Light"/>
                <a:ea typeface="Nunito Light"/>
                <a:cs typeface="Nunito Light"/>
                <a:sym typeface="Nunito Light"/>
              </a:rPr>
              <a:t>), one can see that the negative reviews I found online are mostly related to traffic issues / non-optimised routes as well as poor customer service.</a:t>
            </a: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1185879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ctrTitle"/>
          </p:nvPr>
        </p:nvSpPr>
        <p:spPr>
          <a:xfrm>
            <a:off x="329050" y="1673550"/>
            <a:ext cx="8421758" cy="17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u="sng" dirty="0">
                <a:solidFill>
                  <a:srgbClr val="FFFFFF"/>
                </a:solidFill>
                <a:latin typeface="Nunito Light"/>
                <a:ea typeface="Nunito Light"/>
                <a:cs typeface="Nunito Light"/>
                <a:sym typeface="Nunito Light"/>
              </a:rPr>
              <a:t>What user improvements do you hypothesize a flying taxi service would have over the existing state of taxis today? </a:t>
            </a:r>
            <a:endParaRPr sz="1800" u="sng"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 sz="1800" u="sng" dirty="0">
                <a:solidFill>
                  <a:srgbClr val="FFFFFF"/>
                </a:solidFill>
                <a:latin typeface="Nunito Light"/>
                <a:ea typeface="Nunito Light"/>
                <a:cs typeface="Nunito Light"/>
                <a:sym typeface="Nunito Light"/>
              </a:rPr>
              <a:t>What market improvements do you hypothesize a flying taxi service would have the existing taxi service industry &amp; physical road infrastructure today?</a:t>
            </a:r>
            <a:endParaRPr sz="1800" u="sng"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9"/>
        <p:cNvGrpSpPr/>
        <p:nvPr/>
      </p:nvGrpSpPr>
      <p:grpSpPr>
        <a:xfrm>
          <a:off x="0" y="0"/>
          <a:ext cx="0" cy="0"/>
          <a:chOff x="0" y="0"/>
          <a:chExt cx="0" cy="0"/>
        </a:xfrm>
      </p:grpSpPr>
      <p:sp>
        <p:nvSpPr>
          <p:cNvPr id="100" name="Google Shape;100;p2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01" name="Google Shape;101;p22"/>
          <p:cNvSpPr txBox="1">
            <a:spLocks noGrp="1"/>
          </p:cNvSpPr>
          <p:nvPr>
            <p:ph type="ctrTitle" idx="4294967295"/>
          </p:nvPr>
        </p:nvSpPr>
        <p:spPr>
          <a:xfrm>
            <a:off x="262050" y="1003300"/>
            <a:ext cx="7532688" cy="1568450"/>
          </a:xfrm>
          <a:prstGeom prst="rect">
            <a:avLst/>
          </a:prstGeom>
        </p:spPr>
        <p:txBody>
          <a:bodyPr spcFirstLastPara="1" wrap="square" lIns="91425" tIns="91425" rIns="91425" bIns="91425" anchor="t" anchorCtr="0">
            <a:noAutofit/>
          </a:bodyPr>
          <a:lstStyle/>
          <a:p>
            <a:pPr lvl="0" algn="l"/>
            <a:r>
              <a:rPr lang="en" sz="1800" u="sng" dirty="0">
                <a:solidFill>
                  <a:srgbClr val="FFFFFF"/>
                </a:solidFill>
                <a:latin typeface="Nunito Light"/>
                <a:ea typeface="Nunito Light"/>
                <a:cs typeface="Nunito Light"/>
                <a:sym typeface="Nunito Light"/>
              </a:rPr>
              <a:t>What user improvements do you hypothesize a flying taxi service would have over the existing state of taxis today? </a:t>
            </a:r>
            <a:endParaRPr sz="1800" u="sng"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lvl="0" algn="l"/>
            <a:r>
              <a:rPr lang="en-GB" sz="1400" dirty="0">
                <a:solidFill>
                  <a:srgbClr val="FFFFFF"/>
                </a:solidFill>
                <a:latin typeface="Nunito Light"/>
                <a:ea typeface="Nunito Light"/>
                <a:cs typeface="Nunito Light"/>
                <a:sym typeface="Nunito Light"/>
              </a:rPr>
              <a:t>I can identify N improvements that such a service can bring to its customers. Among which I highlight:</a:t>
            </a:r>
            <a:br>
              <a:rPr lang="en-GB" sz="1400" dirty="0">
                <a:solidFill>
                  <a:srgbClr val="FFFFFF"/>
                </a:solidFill>
                <a:latin typeface="Nunito Light"/>
                <a:ea typeface="Nunito Light"/>
                <a:cs typeface="Nunito Light"/>
                <a:sym typeface="Nunito Light"/>
              </a:rPr>
            </a:br>
            <a:r>
              <a:rPr lang="en-GB" sz="1400" dirty="0">
                <a:solidFill>
                  <a:srgbClr val="FFFFFF"/>
                </a:solidFill>
                <a:latin typeface="Nunito Light"/>
                <a:ea typeface="Nunito Light"/>
                <a:cs typeface="Nunito Light"/>
                <a:sym typeface="Nunito Light"/>
              </a:rPr>
              <a:t>- ease of contracting the flying taxi service and the ease of travelling in comfort</a:t>
            </a:r>
            <a:br>
              <a:rPr lang="en-GB" sz="1400" dirty="0">
                <a:solidFill>
                  <a:srgbClr val="FFFFFF"/>
                </a:solidFill>
                <a:latin typeface="Nunito Light"/>
                <a:ea typeface="Nunito Light"/>
                <a:cs typeface="Nunito Light"/>
                <a:sym typeface="Nunito Light"/>
              </a:rPr>
            </a:br>
            <a:r>
              <a:rPr lang="en-GB" sz="1400" dirty="0">
                <a:solidFill>
                  <a:srgbClr val="FFFFFF"/>
                </a:solidFill>
                <a:latin typeface="Nunito Light"/>
                <a:ea typeface="Nunito Light"/>
                <a:cs typeface="Nunito Light"/>
                <a:sym typeface="Nunito Light"/>
              </a:rPr>
              <a:t>- travel with comfort and quality </a:t>
            </a:r>
            <a:br>
              <a:rPr lang="en-GB" sz="1400" dirty="0">
                <a:solidFill>
                  <a:srgbClr val="FFFFFF"/>
                </a:solidFill>
                <a:latin typeface="Nunito Light"/>
                <a:ea typeface="Nunito Light"/>
                <a:cs typeface="Nunito Light"/>
                <a:sym typeface="Nunito Light"/>
              </a:rPr>
            </a:br>
            <a:r>
              <a:rPr lang="en-GB" sz="1400" dirty="0">
                <a:solidFill>
                  <a:srgbClr val="FFFFFF"/>
                </a:solidFill>
                <a:latin typeface="Nunito Light"/>
                <a:ea typeface="Nunito Light"/>
                <a:cs typeface="Nunito Light"/>
                <a:sym typeface="Nunito Light"/>
              </a:rPr>
              <a:t>- guarantee of arriving on time at the destination</a:t>
            </a:r>
            <a:br>
              <a:rPr lang="en-GB" sz="1400" dirty="0">
                <a:solidFill>
                  <a:srgbClr val="FFFFFF"/>
                </a:solidFill>
                <a:latin typeface="Nunito Light"/>
                <a:ea typeface="Nunito Light"/>
                <a:cs typeface="Nunito Light"/>
                <a:sym typeface="Nunito Light"/>
              </a:rPr>
            </a:br>
            <a:r>
              <a:rPr lang="en-GB" sz="1400" dirty="0">
                <a:solidFill>
                  <a:srgbClr val="FFFFFF"/>
                </a:solidFill>
                <a:latin typeface="Nunito Light"/>
                <a:ea typeface="Nunito Light"/>
                <a:cs typeface="Nunito Light"/>
                <a:sym typeface="Nunito Light"/>
              </a:rPr>
              <a:t>- more competitive prices in a second phase</a:t>
            </a:r>
            <a:br>
              <a:rPr lang="en-GB" sz="1400" dirty="0">
                <a:solidFill>
                  <a:srgbClr val="FFFFFF"/>
                </a:solidFill>
                <a:latin typeface="Nunito Light"/>
                <a:ea typeface="Nunito Light"/>
                <a:cs typeface="Nunito Light"/>
                <a:sym typeface="Nunito Light"/>
              </a:rPr>
            </a:br>
            <a:r>
              <a:rPr lang="en-GB" sz="1400" dirty="0">
                <a:solidFill>
                  <a:srgbClr val="FFFFFF"/>
                </a:solidFill>
                <a:latin typeface="Nunito Light"/>
                <a:ea typeface="Nunito Light"/>
                <a:cs typeface="Nunito Light"/>
                <a:sym typeface="Nunito Light"/>
              </a:rPr>
              <a:t>- low air traffic</a:t>
            </a:r>
            <a:br>
              <a:rPr lang="en-GB" sz="1400" dirty="0">
                <a:solidFill>
                  <a:srgbClr val="FFFFFF"/>
                </a:solidFill>
                <a:latin typeface="Nunito Light"/>
                <a:ea typeface="Nunito Light"/>
                <a:cs typeface="Nunito Light"/>
                <a:sym typeface="Nunito Light"/>
              </a:rPr>
            </a:br>
            <a:r>
              <a:rPr lang="en-GB" sz="1400" dirty="0">
                <a:solidFill>
                  <a:srgbClr val="FFFFFF"/>
                </a:solidFill>
                <a:latin typeface="Nunito Light"/>
                <a:ea typeface="Nunito Light"/>
                <a:cs typeface="Nunito Light"/>
                <a:sym typeface="Nunito Light"/>
              </a:rPr>
              <a:t>- avoidance of ground traffic (including road accidents, traffic signs, during peak periods, etc) by considering air traffic rules.</a:t>
            </a:r>
            <a:br>
              <a:rPr lang="en-GB" sz="1400" dirty="0">
                <a:solidFill>
                  <a:srgbClr val="FFFFFF"/>
                </a:solidFill>
                <a:latin typeface="Nunito Light"/>
                <a:ea typeface="Nunito Light"/>
                <a:cs typeface="Nunito Light"/>
                <a:sym typeface="Nunito Light"/>
              </a:rPr>
            </a:br>
            <a:r>
              <a:rPr lang="en-GB" sz="1400" dirty="0">
                <a:solidFill>
                  <a:srgbClr val="FFFFFF"/>
                </a:solidFill>
                <a:latin typeface="Nunito Light"/>
                <a:ea typeface="Nunito Light"/>
                <a:cs typeface="Nunito Light"/>
                <a:sym typeface="Nunito Light"/>
              </a:rPr>
              <a:t>- possibility to automate driving (avoiding who knows which drivers)</a:t>
            </a:r>
            <a:br>
              <a:rPr lang="en-GB" sz="1400" dirty="0">
                <a:solidFill>
                  <a:srgbClr val="FFFFFF"/>
                </a:solidFill>
                <a:latin typeface="Nunito Light"/>
                <a:ea typeface="Nunito Light"/>
                <a:cs typeface="Nunito Light"/>
                <a:sym typeface="Nunito Light"/>
              </a:rPr>
            </a:b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9"/>
        <p:cNvGrpSpPr/>
        <p:nvPr/>
      </p:nvGrpSpPr>
      <p:grpSpPr>
        <a:xfrm>
          <a:off x="0" y="0"/>
          <a:ext cx="0" cy="0"/>
          <a:chOff x="0" y="0"/>
          <a:chExt cx="0" cy="0"/>
        </a:xfrm>
      </p:grpSpPr>
      <p:sp>
        <p:nvSpPr>
          <p:cNvPr id="100" name="Google Shape;100;p2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01" name="Google Shape;101;p22"/>
          <p:cNvSpPr txBox="1">
            <a:spLocks noGrp="1"/>
          </p:cNvSpPr>
          <p:nvPr>
            <p:ph type="ctrTitle" idx="4294967295"/>
          </p:nvPr>
        </p:nvSpPr>
        <p:spPr>
          <a:xfrm>
            <a:off x="278606" y="1040649"/>
            <a:ext cx="8586787" cy="3178175"/>
          </a:xfrm>
          <a:prstGeom prst="rect">
            <a:avLst/>
          </a:prstGeom>
        </p:spPr>
        <p:txBody>
          <a:bodyPr spcFirstLastPara="1" wrap="square" lIns="91425" tIns="91425" rIns="91425" bIns="91425" anchor="t" anchorCtr="0">
            <a:noAutofit/>
          </a:bodyPr>
          <a:lstStyle/>
          <a:p>
            <a:pPr lvl="0" algn="l"/>
            <a:r>
              <a:rPr lang="en" sz="1800" u="sng" dirty="0">
                <a:solidFill>
                  <a:srgbClr val="FFFFFF"/>
                </a:solidFill>
                <a:latin typeface="Nunito Light"/>
                <a:ea typeface="Nunito Light"/>
                <a:cs typeface="Nunito Light"/>
                <a:sym typeface="Nunito Light"/>
              </a:rPr>
              <a:t>What market improvements do you hypothesize a flying taxi service would have the existing taxi service industry &amp; physical road infrastructure today?</a:t>
            </a:r>
            <a:endParaRPr sz="1800" u="sng" dirty="0">
              <a:solidFill>
                <a:srgbClr val="FFFFFF"/>
              </a:solidFill>
              <a:latin typeface="Nunito Light"/>
              <a:ea typeface="Nunito Light"/>
              <a:cs typeface="Nunito Light"/>
              <a:sym typeface="Nunito Light"/>
            </a:endParaRPr>
          </a:p>
          <a:p>
            <a:pPr lvl="0" algn="l"/>
            <a:br>
              <a:rPr lang="pt-PT" sz="1800" dirty="0">
                <a:solidFill>
                  <a:srgbClr val="FFFFFF"/>
                </a:solidFill>
                <a:latin typeface="Nunito Light"/>
                <a:ea typeface="Nunito Light"/>
                <a:cs typeface="Nunito Light"/>
                <a:sym typeface="Nunito Light"/>
              </a:rPr>
            </a:br>
            <a:r>
              <a:rPr lang="pt-PT" sz="1200" dirty="0" err="1">
                <a:solidFill>
                  <a:srgbClr val="FFFFFF"/>
                </a:solidFill>
                <a:latin typeface="Nunito Light"/>
                <a:ea typeface="Nunito Light"/>
                <a:cs typeface="Nunito Light"/>
                <a:sym typeface="Nunito Light"/>
              </a:rPr>
              <a:t>On</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the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level</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of</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market</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improvements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we</a:t>
            </a:r>
            <a:r>
              <a:rPr lang="pt-PT" sz="1200" dirty="0">
                <a:solidFill>
                  <a:srgbClr val="FFFFFF"/>
                </a:solidFill>
                <a:latin typeface="Nunito Light"/>
                <a:ea typeface="Nunito Light"/>
                <a:cs typeface="Nunito Light"/>
                <a:sym typeface="Nunito Light"/>
              </a:rPr>
              <a:t> can </a:t>
            </a:r>
            <a:r>
              <a:rPr lang="pt-PT" sz="1200" dirty="0" err="1">
                <a:solidFill>
                  <a:srgbClr val="FFFFFF"/>
                </a:solidFill>
                <a:latin typeface="Nunito Light"/>
                <a:ea typeface="Nunito Light"/>
                <a:cs typeface="Nunito Light"/>
                <a:sym typeface="Nunito Light"/>
              </a:rPr>
              <a:t>also</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consider</a:t>
            </a:r>
            <a:r>
              <a:rPr lang="pt-PT" sz="1200" dirty="0">
                <a:solidFill>
                  <a:srgbClr val="FFFFFF"/>
                </a:solidFill>
                <a:latin typeface="Nunito Light"/>
                <a:ea typeface="Nunito Light"/>
                <a:cs typeface="Nunito Light"/>
                <a:sym typeface="Nunito Light"/>
              </a:rPr>
              <a:t> some </a:t>
            </a:r>
            <a:r>
              <a:rPr lang="pt-PT" sz="1200" dirty="0" err="1">
                <a:solidFill>
                  <a:srgbClr val="FFFFFF"/>
                </a:solidFill>
                <a:latin typeface="Nunito Light"/>
                <a:ea typeface="Nunito Light"/>
                <a:cs typeface="Nunito Light"/>
                <a:sym typeface="Nunito Light"/>
              </a:rPr>
              <a:t>aspects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that</a:t>
            </a:r>
            <a:r>
              <a:rPr lang="pt-PT" sz="1200" dirty="0">
                <a:solidFill>
                  <a:srgbClr val="FFFFFF"/>
                </a:solidFill>
                <a:latin typeface="Nunito Light"/>
                <a:ea typeface="Nunito Light"/>
                <a:cs typeface="Nunito Light"/>
                <a:sym typeface="Nunito Light"/>
              </a:rPr>
              <a:t> are </a:t>
            </a:r>
            <a:r>
              <a:rPr lang="pt-PT" sz="1200" dirty="0" err="1">
                <a:solidFill>
                  <a:srgbClr val="FFFFFF"/>
                </a:solidFill>
                <a:latin typeface="Nunito Light"/>
                <a:ea typeface="Nunito Light"/>
                <a:cs typeface="Nunito Light"/>
                <a:sym typeface="Nunito Light"/>
              </a:rPr>
              <a:t>inevitably</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very</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good</a:t>
            </a:r>
            <a:r>
              <a:rPr lang="pt-PT" sz="1200" dirty="0">
                <a:solidFill>
                  <a:srgbClr val="FFFFFF"/>
                </a:solidFill>
                <a:latin typeface="Nunito Light"/>
                <a:ea typeface="Nunito Light"/>
                <a:cs typeface="Nunito Light"/>
                <a:sym typeface="Nunito Light"/>
              </a:rPr>
              <a:t>:</a:t>
            </a:r>
            <a:br>
              <a:rPr lang="pt-PT" sz="1200" dirty="0">
                <a:solidFill>
                  <a:srgbClr val="FFFFFF"/>
                </a:solidFill>
                <a:latin typeface="Nunito Light"/>
                <a:ea typeface="Nunito Light"/>
                <a:cs typeface="Nunito Light"/>
                <a:sym typeface="Nunito Light"/>
              </a:rPr>
            </a:br>
            <a:br>
              <a:rPr lang="pt-PT" sz="1200" dirty="0">
                <a:solidFill>
                  <a:srgbClr val="FFFFFF"/>
                </a:solidFill>
                <a:latin typeface="Nunito Light"/>
                <a:ea typeface="Nunito Light"/>
                <a:cs typeface="Nunito Light"/>
                <a:sym typeface="Nunito Light"/>
              </a:rPr>
            </a:b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Although</a:t>
            </a:r>
            <a:r>
              <a:rPr lang="pt-PT" sz="1200" dirty="0">
                <a:solidFill>
                  <a:srgbClr val="FFFFFF"/>
                </a:solidFill>
                <a:latin typeface="Nunito Light"/>
                <a:ea typeface="Nunito Light"/>
                <a:cs typeface="Nunito Light"/>
                <a:sym typeface="Nunito Light"/>
              </a:rPr>
              <a:t> in some </a:t>
            </a:r>
            <a:r>
              <a:rPr lang="pt-PT" sz="1200" dirty="0" err="1">
                <a:solidFill>
                  <a:srgbClr val="FFFFFF"/>
                </a:solidFill>
                <a:latin typeface="Nunito Light"/>
                <a:ea typeface="Nunito Light"/>
                <a:cs typeface="Nunito Light"/>
                <a:sym typeface="Nunito Light"/>
              </a:rPr>
              <a:t>states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the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authorization</a:t>
            </a:r>
            <a:r>
              <a:rPr lang="pt-PT" sz="1200" dirty="0">
                <a:solidFill>
                  <a:srgbClr val="FFFFFF"/>
                </a:solidFill>
                <a:latin typeface="Nunito Light"/>
                <a:ea typeface="Nunito Light"/>
                <a:cs typeface="Nunito Light"/>
                <a:sym typeface="Nunito Light"/>
              </a:rPr>
              <a:t> for </a:t>
            </a:r>
            <a:r>
              <a:rPr lang="pt-PT" sz="1200" dirty="0" err="1">
                <a:solidFill>
                  <a:srgbClr val="FFFFFF"/>
                </a:solidFill>
                <a:latin typeface="Nunito Light"/>
                <a:ea typeface="Nunito Light"/>
                <a:cs typeface="Nunito Light"/>
                <a:sym typeface="Nunito Light"/>
              </a:rPr>
              <a:t>flying</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cars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like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drones</a:t>
            </a:r>
            <a:r>
              <a:rPr lang="pt-PT" sz="1200" dirty="0">
                <a:solidFill>
                  <a:srgbClr val="FFFFFF"/>
                </a:solidFill>
                <a:latin typeface="Nunito Light"/>
                <a:ea typeface="Nunito Light"/>
                <a:cs typeface="Nunito Light"/>
                <a:sym typeface="Nunito Light"/>
              </a:rPr>
              <a:t>, ...) </a:t>
            </a:r>
            <a:r>
              <a:rPr lang="pt-PT" sz="1200" dirty="0" err="1">
                <a:solidFill>
                  <a:srgbClr val="FFFFFF"/>
                </a:solidFill>
                <a:latin typeface="Nunito Light"/>
                <a:ea typeface="Nunito Light"/>
                <a:cs typeface="Nunito Light"/>
                <a:sym typeface="Nunito Light"/>
              </a:rPr>
              <a:t>already</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exists</a:t>
            </a:r>
            <a:r>
              <a:rPr lang="pt-PT" sz="1200" dirty="0">
                <a:solidFill>
                  <a:srgbClr val="FFFFFF"/>
                </a:solidFill>
                <a:latin typeface="Nunito Light"/>
                <a:ea typeface="Nunito Light"/>
                <a:cs typeface="Nunito Light"/>
                <a:sym typeface="Nunito Light"/>
              </a:rPr>
              <a:t> de facto, </a:t>
            </a:r>
            <a:r>
              <a:rPr lang="pt-PT" sz="1200" dirty="0" err="1">
                <a:solidFill>
                  <a:srgbClr val="FFFFFF"/>
                </a:solidFill>
                <a:latin typeface="Nunito Light"/>
                <a:ea typeface="Nunito Light"/>
                <a:cs typeface="Nunito Light"/>
                <a:sym typeface="Nunito Light"/>
              </a:rPr>
              <a:t>the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air</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traffic</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is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considered</a:t>
            </a:r>
            <a:r>
              <a:rPr lang="pt-PT" sz="1200" dirty="0">
                <a:solidFill>
                  <a:srgbClr val="FFFFFF"/>
                </a:solidFill>
                <a:latin typeface="Nunito Light"/>
                <a:ea typeface="Nunito Light"/>
                <a:cs typeface="Nunito Light"/>
                <a:sym typeface="Nunito Light"/>
              </a:rPr>
              <a:t> to </a:t>
            </a:r>
            <a:r>
              <a:rPr lang="pt-PT" sz="1200" dirty="0" err="1">
                <a:solidFill>
                  <a:srgbClr val="FFFFFF"/>
                </a:solidFill>
                <a:latin typeface="Nunito Light"/>
                <a:ea typeface="Nunito Light"/>
                <a:cs typeface="Nunito Light"/>
                <a:sym typeface="Nunito Light"/>
              </a:rPr>
              <a:t>be</a:t>
            </a:r>
            <a:r>
              <a:rPr lang="pt-PT" sz="1200" dirty="0">
                <a:solidFill>
                  <a:srgbClr val="FFFFFF"/>
                </a:solidFill>
                <a:latin typeface="Nunito Light"/>
                <a:ea typeface="Nunito Light"/>
                <a:cs typeface="Nunito Light"/>
                <a:sym typeface="Nunito Light"/>
              </a:rPr>
              <a:t> too </a:t>
            </a:r>
            <a:r>
              <a:rPr lang="pt-PT" sz="1200" dirty="0" err="1">
                <a:solidFill>
                  <a:srgbClr val="FFFFFF"/>
                </a:solidFill>
                <a:latin typeface="Nunito Light"/>
                <a:ea typeface="Nunito Light"/>
                <a:cs typeface="Nunito Light"/>
                <a:sym typeface="Nunito Light"/>
              </a:rPr>
              <a:t>low</a:t>
            </a:r>
            <a:r>
              <a:rPr lang="pt-PT" sz="1200" dirty="0">
                <a:solidFill>
                  <a:srgbClr val="FFFFFF"/>
                </a:solidFill>
                <a:latin typeface="Nunito Light"/>
                <a:ea typeface="Nunito Light"/>
                <a:cs typeface="Nunito Light"/>
                <a:sym typeface="Nunito Light"/>
              </a:rPr>
              <a:t> for </a:t>
            </a:r>
            <a:r>
              <a:rPr lang="pt-PT" sz="1200" dirty="0" err="1">
                <a:solidFill>
                  <a:srgbClr val="FFFFFF"/>
                </a:solidFill>
                <a:latin typeface="Nunito Light"/>
                <a:ea typeface="Nunito Light"/>
                <a:cs typeface="Nunito Light"/>
                <a:sym typeface="Nunito Light"/>
              </a:rPr>
              <a:t>flying</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taxis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And</a:t>
            </a:r>
            <a:r>
              <a:rPr lang="pt-PT" sz="1200" dirty="0">
                <a:solidFill>
                  <a:srgbClr val="FFFFFF"/>
                </a:solidFill>
                <a:latin typeface="Nunito Light"/>
                <a:ea typeface="Nunito Light"/>
                <a:cs typeface="Nunito Light"/>
                <a:sym typeface="Nunito Light"/>
              </a:rPr>
              <a:t> NYC, </a:t>
            </a:r>
            <a:r>
              <a:rPr lang="pt-PT" sz="1200" dirty="0" err="1">
                <a:solidFill>
                  <a:srgbClr val="FFFFFF"/>
                </a:solidFill>
                <a:latin typeface="Nunito Light"/>
                <a:ea typeface="Nunito Light"/>
                <a:cs typeface="Nunito Light"/>
                <a:sym typeface="Nunito Light"/>
              </a:rPr>
              <a:t>it</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is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considered</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that</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traffic</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is</a:t>
            </a:r>
            <a:r>
              <a:rPr lang="pt-PT" sz="1200" dirty="0">
                <a:solidFill>
                  <a:srgbClr val="FFFFFF"/>
                </a:solidFill>
                <a:latin typeface="Nunito Light"/>
                <a:ea typeface="Nunito Light"/>
                <a:cs typeface="Nunito Light"/>
                <a:sym typeface="Nunito Light"/>
              </a:rPr>
              <a:t> too </a:t>
            </a:r>
            <a:r>
              <a:rPr lang="pt-PT" sz="1200" dirty="0" err="1">
                <a:solidFill>
                  <a:srgbClr val="FFFFFF"/>
                </a:solidFill>
                <a:latin typeface="Nunito Light"/>
                <a:ea typeface="Nunito Light"/>
                <a:cs typeface="Nunito Light"/>
                <a:sym typeface="Nunito Light"/>
              </a:rPr>
              <a:t>low</a:t>
            </a:r>
            <a:r>
              <a:rPr lang="pt-PT" sz="1200" dirty="0">
                <a:solidFill>
                  <a:srgbClr val="FFFFFF"/>
                </a:solidFill>
                <a:latin typeface="Nunito Light"/>
                <a:ea typeface="Nunito Light"/>
                <a:cs typeface="Nunito Light"/>
                <a:sym typeface="Nunito Light"/>
              </a:rPr>
              <a:t> as </a:t>
            </a:r>
            <a:r>
              <a:rPr lang="pt-PT" sz="1200" dirty="0" err="1">
                <a:solidFill>
                  <a:srgbClr val="FFFFFF"/>
                </a:solidFill>
                <a:latin typeface="Nunito Light"/>
                <a:ea typeface="Nunito Light"/>
                <a:cs typeface="Nunito Light"/>
                <a:sym typeface="Nunito Light"/>
              </a:rPr>
              <a:t>well</a:t>
            </a:r>
            <a:r>
              <a:rPr lang="pt-PT" sz="1200" dirty="0">
                <a:solidFill>
                  <a:srgbClr val="FFFFFF"/>
                </a:solidFill>
                <a:latin typeface="Nunito Light"/>
                <a:ea typeface="Nunito Light"/>
                <a:cs typeface="Nunito Light"/>
                <a:sym typeface="Nunito Light"/>
              </a:rPr>
              <a:t>.</a:t>
            </a:r>
            <a:br>
              <a:rPr lang="pt-PT" sz="1200" dirty="0">
                <a:solidFill>
                  <a:srgbClr val="FFFFFF"/>
                </a:solidFill>
                <a:latin typeface="Nunito Light"/>
                <a:ea typeface="Nunito Light"/>
                <a:cs typeface="Nunito Light"/>
                <a:sym typeface="Nunito Light"/>
              </a:rPr>
            </a:br>
            <a:br>
              <a:rPr lang="pt-PT" sz="1200" dirty="0">
                <a:solidFill>
                  <a:srgbClr val="FFFFFF"/>
                </a:solidFill>
                <a:latin typeface="Nunito Light"/>
                <a:ea typeface="Nunito Light"/>
                <a:cs typeface="Nunito Light"/>
                <a:sym typeface="Nunito Light"/>
              </a:rPr>
            </a:b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With</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the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inclusion</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of</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flying</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taxis</a:t>
            </a:r>
            <a:r>
              <a:rPr lang="pt-PT" sz="1200" dirty="0">
                <a:solidFill>
                  <a:srgbClr val="FFFFFF"/>
                </a:solidFill>
                <a:latin typeface="Nunito Light"/>
                <a:ea typeface="Nunito Light"/>
                <a:cs typeface="Nunito Light"/>
                <a:sym typeface="Nunito Light"/>
              </a:rPr>
              <a:t> in </a:t>
            </a:r>
            <a:r>
              <a:rPr lang="pt-PT" sz="1200" dirty="0" err="1">
                <a:solidFill>
                  <a:srgbClr val="FFFFFF"/>
                </a:solidFill>
                <a:latin typeface="Nunito Light"/>
                <a:ea typeface="Nunito Light"/>
                <a:cs typeface="Nunito Light"/>
                <a:sym typeface="Nunito Light"/>
              </a:rPr>
              <a:t>the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market</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it</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is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also</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inevitable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that</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the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traffic</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on</a:t>
            </a:r>
            <a:r>
              <a:rPr lang="pt-PT" sz="1200" dirty="0">
                <a:solidFill>
                  <a:srgbClr val="FFFFFF"/>
                </a:solidFill>
                <a:latin typeface="Nunito Light"/>
                <a:ea typeface="Nunito Light"/>
                <a:cs typeface="Nunito Light"/>
                <a:sym typeface="Nunito Light"/>
              </a:rPr>
              <a:t> NYC </a:t>
            </a:r>
            <a:r>
              <a:rPr lang="pt-PT" sz="1200" dirty="0" err="1">
                <a:solidFill>
                  <a:srgbClr val="FFFFFF"/>
                </a:solidFill>
                <a:latin typeface="Nunito Light"/>
                <a:ea typeface="Nunito Light"/>
                <a:cs typeface="Nunito Light"/>
                <a:sym typeface="Nunito Light"/>
              </a:rPr>
              <a:t>roads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will</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decrease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because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people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will</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seek</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this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service</a:t>
            </a:r>
            <a:r>
              <a:rPr lang="pt-PT" sz="1200" dirty="0">
                <a:solidFill>
                  <a:srgbClr val="FFFFFF"/>
                </a:solidFill>
                <a:latin typeface="Nunito Light"/>
                <a:ea typeface="Nunito Light"/>
                <a:cs typeface="Nunito Light"/>
                <a:sym typeface="Nunito Light"/>
              </a:rPr>
              <a:t> to </a:t>
            </a:r>
            <a:r>
              <a:rPr lang="pt-PT" sz="1200" dirty="0" err="1">
                <a:solidFill>
                  <a:srgbClr val="FFFFFF"/>
                </a:solidFill>
                <a:latin typeface="Nunito Light"/>
                <a:ea typeface="Nunito Light"/>
                <a:cs typeface="Nunito Light"/>
                <a:sym typeface="Nunito Light"/>
              </a:rPr>
              <a:t>reach</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their</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destinations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avoiding</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taking</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their</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car</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renting</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cars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or</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using</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ground</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transportation</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services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like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public</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transportation</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taxis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ubers</a:t>
            </a:r>
            <a:r>
              <a:rPr lang="pt-PT" sz="1200" dirty="0">
                <a:solidFill>
                  <a:srgbClr val="FFFFFF"/>
                </a:solidFill>
                <a:latin typeface="Nunito Light"/>
                <a:ea typeface="Nunito Light"/>
                <a:cs typeface="Nunito Light"/>
                <a:sym typeface="Nunito Light"/>
              </a:rPr>
              <a:t>, etc...).</a:t>
            </a:r>
            <a:br>
              <a:rPr lang="pt-PT" sz="1200" dirty="0">
                <a:solidFill>
                  <a:srgbClr val="FFFFFF"/>
                </a:solidFill>
                <a:latin typeface="Nunito Light"/>
                <a:ea typeface="Nunito Light"/>
                <a:cs typeface="Nunito Light"/>
                <a:sym typeface="Nunito Light"/>
              </a:rPr>
            </a:br>
            <a:br>
              <a:rPr lang="pt-PT" sz="1200" dirty="0">
                <a:solidFill>
                  <a:srgbClr val="FFFFFF"/>
                </a:solidFill>
                <a:latin typeface="Nunito Light"/>
                <a:ea typeface="Nunito Light"/>
                <a:cs typeface="Nunito Light"/>
                <a:sym typeface="Nunito Light"/>
              </a:rPr>
            </a:b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start</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transporting</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people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between</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cities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with</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route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optimisation</a:t>
            </a:r>
            <a:r>
              <a:rPr lang="pt-PT" sz="1200" dirty="0">
                <a:solidFill>
                  <a:srgbClr val="FFFFFF"/>
                </a:solidFill>
                <a:latin typeface="Nunito Light"/>
                <a:ea typeface="Nunito Light"/>
                <a:cs typeface="Nunito Light"/>
                <a:sym typeface="Nunito Light"/>
              </a:rPr>
              <a:t> </a:t>
            </a:r>
            <a:br>
              <a:rPr lang="pt-PT" sz="1200" dirty="0">
                <a:solidFill>
                  <a:srgbClr val="FFFFFF"/>
                </a:solidFill>
                <a:latin typeface="Nunito Light"/>
                <a:ea typeface="Nunito Light"/>
                <a:cs typeface="Nunito Light"/>
                <a:sym typeface="Nunito Light"/>
              </a:rPr>
            </a:br>
            <a:br>
              <a:rPr lang="pt-PT" sz="1200" dirty="0">
                <a:solidFill>
                  <a:srgbClr val="FFFFFF"/>
                </a:solidFill>
                <a:latin typeface="Nunito Light"/>
                <a:ea typeface="Nunito Light"/>
                <a:cs typeface="Nunito Light"/>
                <a:sym typeface="Nunito Light"/>
              </a:rPr>
            </a:b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at</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an</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environmental</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level</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consider</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reducing</a:t>
            </a:r>
            <a:r>
              <a:rPr lang="pt-PT" sz="1200" dirty="0">
                <a:solidFill>
                  <a:srgbClr val="FFFFFF"/>
                </a:solidFill>
                <a:latin typeface="Nunito Light"/>
                <a:ea typeface="Nunito Light"/>
                <a:cs typeface="Nunito Light"/>
                <a:sym typeface="Nunito Light"/>
              </a:rPr>
              <a:t> noise </a:t>
            </a:r>
            <a:r>
              <a:rPr lang="pt-PT" sz="1200" dirty="0" err="1">
                <a:solidFill>
                  <a:srgbClr val="FFFFFF"/>
                </a:solidFill>
                <a:latin typeface="Nunito Light"/>
                <a:ea typeface="Nunito Light"/>
                <a:cs typeface="Nunito Light"/>
                <a:sym typeface="Nunito Light"/>
              </a:rPr>
              <a:t>pollution</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caused</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by</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ground</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traffic</a:t>
            </a:r>
            <a:r>
              <a:rPr lang="pt-PT" sz="1200" dirty="0">
                <a:solidFill>
                  <a:srgbClr val="FFFFFF"/>
                </a:solidFill>
                <a:latin typeface="Nunito Light"/>
                <a:ea typeface="Nunito Light"/>
                <a:cs typeface="Nunito Light"/>
                <a:sym typeface="Nunito Light"/>
              </a:rPr>
              <a:t>, as </a:t>
            </a:r>
            <a:r>
              <a:rPr lang="pt-PT" sz="1200" dirty="0" err="1">
                <a:solidFill>
                  <a:srgbClr val="FFFFFF"/>
                </a:solidFill>
                <a:latin typeface="Nunito Light"/>
                <a:ea typeface="Nunito Light"/>
                <a:cs typeface="Nunito Light"/>
                <a:sym typeface="Nunito Light"/>
              </a:rPr>
              <a:t>well</a:t>
            </a:r>
            <a:r>
              <a:rPr lang="pt-PT" sz="1200" dirty="0">
                <a:solidFill>
                  <a:srgbClr val="FFFFFF"/>
                </a:solidFill>
                <a:latin typeface="Nunito Light"/>
                <a:ea typeface="Nunito Light"/>
                <a:cs typeface="Nunito Light"/>
                <a:sym typeface="Nunito Light"/>
              </a:rPr>
              <a:t> as </a:t>
            </a:r>
            <a:r>
              <a:rPr lang="pt-PT" sz="1200" dirty="0" err="1">
                <a:solidFill>
                  <a:srgbClr val="FFFFFF"/>
                </a:solidFill>
                <a:latin typeface="Nunito Light"/>
                <a:ea typeface="Nunito Light"/>
                <a:cs typeface="Nunito Light"/>
                <a:sym typeface="Nunito Light"/>
              </a:rPr>
              <a:t>using</a:t>
            </a:r>
            <a:r>
              <a:rPr lang="pt-PT" sz="1200" dirty="0">
                <a:solidFill>
                  <a:srgbClr val="FFFFFF"/>
                </a:solidFill>
                <a:latin typeface="Nunito Light"/>
                <a:ea typeface="Nunito Light"/>
                <a:cs typeface="Nunito Light"/>
                <a:sym typeface="Nunito Light"/>
              </a:rPr>
              <a:t> more </a:t>
            </a:r>
            <a:r>
              <a:rPr lang="pt-PT" sz="1200" dirty="0" err="1">
                <a:solidFill>
                  <a:srgbClr val="FFFFFF"/>
                </a:solidFill>
                <a:latin typeface="Nunito Light"/>
                <a:ea typeface="Nunito Light"/>
                <a:cs typeface="Nunito Light"/>
                <a:sym typeface="Nunito Light"/>
              </a:rPr>
              <a:t>sustainable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technologies</a:t>
            </a:r>
            <a:r>
              <a:rPr lang="pt-PT" sz="1200" dirty="0">
                <a:solidFill>
                  <a:srgbClr val="FFFFFF"/>
                </a:solidFill>
                <a:latin typeface="Nunito Light"/>
                <a:ea typeface="Nunito Light"/>
                <a:cs typeface="Nunito Light"/>
                <a:sym typeface="Nunito Light"/>
              </a:rPr>
              <a:t>.</a:t>
            </a:r>
            <a:endParaRPr sz="12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431208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9"/>
        <p:cNvGrpSpPr/>
        <p:nvPr/>
      </p:nvGrpSpPr>
      <p:grpSpPr>
        <a:xfrm>
          <a:off x="0" y="0"/>
          <a:ext cx="0" cy="0"/>
          <a:chOff x="0" y="0"/>
          <a:chExt cx="0" cy="0"/>
        </a:xfrm>
      </p:grpSpPr>
      <p:sp>
        <p:nvSpPr>
          <p:cNvPr id="100" name="Google Shape;100;p2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01" name="Google Shape;101;p22"/>
          <p:cNvSpPr txBox="1">
            <a:spLocks noGrp="1"/>
          </p:cNvSpPr>
          <p:nvPr>
            <p:ph type="ctrTitle" idx="4294967295"/>
          </p:nvPr>
        </p:nvSpPr>
        <p:spPr>
          <a:xfrm>
            <a:off x="362968" y="1187232"/>
            <a:ext cx="7532688" cy="1568450"/>
          </a:xfrm>
          <a:prstGeom prst="rect">
            <a:avLst/>
          </a:prstGeom>
        </p:spPr>
        <p:txBody>
          <a:bodyPr spcFirstLastPara="1" wrap="square" lIns="91425" tIns="91425" rIns="91425" bIns="91425" anchor="t" anchorCtr="0">
            <a:noAutofit/>
          </a:bodyPr>
          <a:lstStyle/>
          <a:p>
            <a:pPr algn="l"/>
            <a:r>
              <a:rPr lang="pt-PT" sz="1800" dirty="0">
                <a:solidFill>
                  <a:schemeClr val="tx1"/>
                </a:solidFill>
                <a:latin typeface="Nunito Light"/>
                <a:ea typeface="Nunito Light"/>
                <a:cs typeface="Nunito Light"/>
                <a:sym typeface="Nunito Light"/>
              </a:rPr>
              <a:t>Referencies:</a:t>
            </a:r>
            <a:br>
              <a:rPr lang="pt-PT" sz="1800" dirty="0">
                <a:solidFill>
                  <a:schemeClr val="tx1"/>
                </a:solidFill>
                <a:latin typeface="Nunito Light"/>
                <a:ea typeface="Nunito Light"/>
                <a:cs typeface="Nunito Light"/>
                <a:sym typeface="Nunito Light"/>
              </a:rPr>
            </a:br>
            <a:r>
              <a:rPr lang="pt-PT" sz="1200" dirty="0">
                <a:solidFill>
                  <a:schemeClr val="tx1"/>
                </a:solidFill>
                <a:latin typeface="+mj-lt"/>
                <a:ea typeface="Nunito Light"/>
                <a:cs typeface="Nunito Light"/>
                <a:sym typeface="Nunito Light"/>
              </a:rPr>
              <a:t>[1] – </a:t>
            </a:r>
            <a:r>
              <a:rPr lang="en-GB" sz="1200" dirty="0">
                <a:solidFill>
                  <a:schemeClr val="tx1"/>
                </a:solidFill>
                <a:latin typeface="+mj-lt"/>
                <a:hlinkClick r:id="rId3">
                  <a:extLst>
                    <a:ext uri="{A12FA001-AC4F-418D-AE19-62706E023703}">
                      <ahyp:hlinkClr xmlns:ahyp="http://schemas.microsoft.com/office/drawing/2018/hyperlinkcolor" val="tx"/>
                    </a:ext>
                  </a:extLst>
                </a:hlinkClick>
              </a:rPr>
              <a:t>The flying taxi market may be ready for takeoff, changing the travel experience forever</a:t>
            </a:r>
            <a:br>
              <a:rPr lang="pt-PT" sz="1200" dirty="0">
                <a:solidFill>
                  <a:schemeClr val="tx1"/>
                </a:solidFill>
                <a:latin typeface="+mj-lt"/>
                <a:ea typeface="Nunito Light"/>
                <a:cs typeface="Nunito Light"/>
                <a:sym typeface="Nunito Light"/>
              </a:rPr>
            </a:br>
            <a:r>
              <a:rPr lang="pt-PT" sz="1200" dirty="0">
                <a:solidFill>
                  <a:schemeClr val="tx1"/>
                </a:solidFill>
                <a:latin typeface="+mj-lt"/>
                <a:ea typeface="Nunito Light"/>
                <a:cs typeface="Nunito Light"/>
                <a:sym typeface="Nunito Light"/>
              </a:rPr>
              <a:t>[2] </a:t>
            </a:r>
            <a:r>
              <a:rPr lang="pt-PT" sz="1200" dirty="0">
                <a:solidFill>
                  <a:schemeClr val="tx1"/>
                </a:solidFill>
                <a:ea typeface="Nunito Light"/>
                <a:cs typeface="Nunito Light"/>
                <a:sym typeface="Nunito Light"/>
              </a:rPr>
              <a:t>–</a:t>
            </a:r>
            <a:r>
              <a:rPr lang="pt-PT" sz="1200" dirty="0">
                <a:solidFill>
                  <a:schemeClr val="tx1"/>
                </a:solidFill>
                <a:latin typeface="+mj-lt"/>
                <a:ea typeface="Nunito Light"/>
                <a:cs typeface="Nunito Light"/>
                <a:sym typeface="Nunito Light"/>
              </a:rPr>
              <a:t> </a:t>
            </a:r>
            <a:r>
              <a:rPr lang="en-GB" sz="1200" dirty="0">
                <a:solidFill>
                  <a:schemeClr val="tx1"/>
                </a:solidFill>
                <a:latin typeface="+mj-lt"/>
                <a:hlinkClick r:id="rId4">
                  <a:extLst>
                    <a:ext uri="{A12FA001-AC4F-418D-AE19-62706E023703}">
                      <ahyp:hlinkClr xmlns:ahyp="http://schemas.microsoft.com/office/drawing/2018/hyperlinkcolor" val="tx"/>
                    </a:ext>
                  </a:extLst>
                </a:hlinkClick>
              </a:rPr>
              <a:t>The air taxi market prepares to take flight</a:t>
            </a:r>
            <a:br>
              <a:rPr lang="en-GB" sz="1200" dirty="0">
                <a:solidFill>
                  <a:schemeClr val="tx1"/>
                </a:solidFill>
                <a:latin typeface="+mj-lt"/>
              </a:rPr>
            </a:br>
            <a:r>
              <a:rPr lang="pt-PT" sz="1200" dirty="0">
                <a:solidFill>
                  <a:schemeClr val="tx1"/>
                </a:solidFill>
                <a:latin typeface="+mj-lt"/>
                <a:ea typeface="Nunito Light"/>
                <a:cs typeface="Nunito Light"/>
                <a:sym typeface="Nunito Light"/>
              </a:rPr>
              <a:t>[3] </a:t>
            </a:r>
            <a:r>
              <a:rPr lang="pt-PT" sz="1200" dirty="0">
                <a:solidFill>
                  <a:schemeClr val="tx1"/>
                </a:solidFill>
                <a:ea typeface="Nunito Light"/>
                <a:cs typeface="Nunito Light"/>
                <a:sym typeface="Nunito Light"/>
              </a:rPr>
              <a:t>–</a:t>
            </a:r>
            <a:r>
              <a:rPr lang="pt-PT" sz="1200" dirty="0">
                <a:solidFill>
                  <a:schemeClr val="tx1"/>
                </a:solidFill>
                <a:latin typeface="+mj-lt"/>
                <a:ea typeface="Nunito Light"/>
                <a:cs typeface="Nunito Light"/>
                <a:sym typeface="Nunito Light"/>
              </a:rPr>
              <a:t> </a:t>
            </a:r>
            <a:r>
              <a:rPr lang="en-GB" sz="1200" dirty="0">
                <a:solidFill>
                  <a:schemeClr val="tx1"/>
                </a:solidFill>
                <a:latin typeface="+mj-lt"/>
                <a:hlinkClick r:id="rId5">
                  <a:extLst>
                    <a:ext uri="{A12FA001-AC4F-418D-AE19-62706E023703}">
                      <ahyp:hlinkClr xmlns:ahyp="http://schemas.microsoft.com/office/drawing/2018/hyperlinkcolor" val="tx"/>
                    </a:ext>
                  </a:extLst>
                </a:hlinkClick>
              </a:rPr>
              <a:t>Flying Taxi Market - Global Industry Analysis, Size, Share, Growth, Trends, and Forecast, 2021-2031</a:t>
            </a:r>
            <a:br>
              <a:rPr lang="en-GB" sz="1200" dirty="0">
                <a:solidFill>
                  <a:schemeClr val="tx1"/>
                </a:solidFill>
                <a:latin typeface="+mj-lt"/>
              </a:rPr>
            </a:br>
            <a:r>
              <a:rPr lang="en-GB" sz="1200" dirty="0">
                <a:solidFill>
                  <a:schemeClr val="tx1"/>
                </a:solidFill>
                <a:latin typeface="+mj-lt"/>
              </a:rPr>
              <a:t>[4] </a:t>
            </a:r>
            <a:r>
              <a:rPr lang="pt-PT" sz="1200" dirty="0">
                <a:solidFill>
                  <a:schemeClr val="tx1"/>
                </a:solidFill>
                <a:ea typeface="Nunito Light"/>
                <a:cs typeface="Nunito Light"/>
                <a:sym typeface="Nunito Light"/>
              </a:rPr>
              <a:t>– </a:t>
            </a:r>
            <a:r>
              <a:rPr lang="en-GB" sz="1200" dirty="0">
                <a:solidFill>
                  <a:schemeClr val="tx1"/>
                </a:solidFill>
                <a:hlinkClick r:id="rId6">
                  <a:extLst>
                    <a:ext uri="{A12FA001-AC4F-418D-AE19-62706E023703}">
                      <ahyp:hlinkClr xmlns:ahyp="http://schemas.microsoft.com/office/drawing/2018/hyperlinkcolor" val="tx"/>
                    </a:ext>
                  </a:extLst>
                </a:hlinkClick>
              </a:rPr>
              <a:t>Uber reportedly will sell its flying taxi business to secretive startup Joby Aviation</a:t>
            </a:r>
            <a:br>
              <a:rPr lang="en-GB" sz="1200" dirty="0">
                <a:solidFill>
                  <a:schemeClr val="tx1"/>
                </a:solidFill>
              </a:rPr>
            </a:br>
            <a:br>
              <a:rPr lang="en-GB" sz="1200" dirty="0">
                <a:solidFill>
                  <a:schemeClr val="tx1"/>
                </a:solidFill>
                <a:latin typeface="+mj-lt"/>
              </a:rPr>
            </a:br>
            <a:br>
              <a:rPr lang="en-GB" sz="1200" b="1" dirty="0">
                <a:solidFill>
                  <a:schemeClr val="tx1"/>
                </a:solidFill>
                <a:latin typeface="+mj-lt"/>
              </a:rPr>
            </a:br>
            <a:endParaRPr sz="1200" dirty="0">
              <a:solidFill>
                <a:schemeClr val="tx1"/>
              </a:solidFill>
              <a:latin typeface="+mj-lt"/>
              <a:ea typeface="Nunito Light"/>
              <a:cs typeface="Nunito Light"/>
              <a:sym typeface="Nunito Light"/>
            </a:endParaRPr>
          </a:p>
          <a:p>
            <a:pPr marL="0" lvl="0" indent="0" algn="l" rtl="0">
              <a:spcBef>
                <a:spcPts val="0"/>
              </a:spcBef>
              <a:spcAft>
                <a:spcPts val="0"/>
              </a:spcAft>
              <a:buNone/>
            </a:pPr>
            <a:endParaRPr sz="18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tx1"/>
              </a:solidFill>
              <a:latin typeface="Nunito Light"/>
              <a:ea typeface="Nunito Light"/>
              <a:cs typeface="Nunito Light"/>
              <a:sym typeface="Nunito Light"/>
            </a:endParaRPr>
          </a:p>
        </p:txBody>
      </p:sp>
    </p:spTree>
    <p:extLst>
      <p:ext uri="{BB962C8B-B14F-4D97-AF65-F5344CB8AC3E}">
        <p14:creationId xmlns:p14="http://schemas.microsoft.com/office/powerpoint/2010/main" val="1056459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05"/>
        <p:cNvGrpSpPr/>
        <p:nvPr/>
      </p:nvGrpSpPr>
      <p:grpSpPr>
        <a:xfrm>
          <a:off x="0" y="0"/>
          <a:ext cx="0" cy="0"/>
          <a:chOff x="0" y="0"/>
          <a:chExt cx="0" cy="0"/>
        </a:xfrm>
      </p:grpSpPr>
      <p:sp>
        <p:nvSpPr>
          <p:cNvPr id="106" name="Google Shape;106;p23"/>
          <p:cNvSpPr txBox="1">
            <a:spLocks noGrp="1"/>
          </p:cNvSpPr>
          <p:nvPr>
            <p:ph type="ctrTitle"/>
          </p:nvPr>
        </p:nvSpPr>
        <p:spPr>
          <a:xfrm>
            <a:off x="352475" y="1233900"/>
            <a:ext cx="7532700" cy="26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Upload </a:t>
            </a:r>
            <a:r>
              <a:rPr lang="en" sz="1800" u="sng">
                <a:solidFill>
                  <a:schemeClr val="hlink"/>
                </a:solidFill>
                <a:latin typeface="Nunito Light"/>
                <a:ea typeface="Nunito Light"/>
                <a:cs typeface="Nunito Light"/>
                <a:sym typeface="Nunito Light"/>
                <a:hlinkClick r:id="rId3"/>
              </a:rPr>
              <a:t>this dataset</a:t>
            </a:r>
            <a:r>
              <a:rPr lang="en" sz="1800">
                <a:solidFill>
                  <a:srgbClr val="434343"/>
                </a:solidFill>
                <a:latin typeface="Nunito Light"/>
                <a:ea typeface="Nunito Light"/>
                <a:cs typeface="Nunito Light"/>
                <a:sym typeface="Nunito Light"/>
              </a:rPr>
              <a:t> into Tableau Online.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Ensure the fields are parsed correctly; field headers are included in the first row of the CSV. </a:t>
            </a:r>
            <a:br>
              <a:rPr lang="en" sz="1800">
                <a:solidFill>
                  <a:srgbClr val="434343"/>
                </a:solidFill>
                <a:latin typeface="Nunito Light"/>
                <a:ea typeface="Nunito Light"/>
                <a:cs typeface="Nunito Light"/>
                <a:sym typeface="Nunito Light"/>
              </a:rPr>
            </a:br>
            <a:br>
              <a:rPr lang="en" sz="1800">
                <a:solidFill>
                  <a:srgbClr val="434343"/>
                </a:solidFill>
                <a:latin typeface="Nunito Light"/>
                <a:ea typeface="Nunito Light"/>
                <a:cs typeface="Nunito Light"/>
                <a:sym typeface="Nunito Light"/>
              </a:rPr>
            </a:br>
            <a:r>
              <a:rPr lang="en" sz="1800">
                <a:solidFill>
                  <a:srgbClr val="434343"/>
                </a:solidFill>
                <a:latin typeface="Nunito Light"/>
                <a:ea typeface="Nunito Light"/>
                <a:cs typeface="Nunito Light"/>
                <a:sym typeface="Nunito Light"/>
              </a:rPr>
              <a:t>Let’s begin exploration!</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0"/>
        <p:cNvGrpSpPr/>
        <p:nvPr/>
      </p:nvGrpSpPr>
      <p:grpSpPr>
        <a:xfrm>
          <a:off x="0" y="0"/>
          <a:ext cx="0" cy="0"/>
          <a:chOff x="0" y="0"/>
          <a:chExt cx="0" cy="0"/>
        </a:xfrm>
      </p:grpSpPr>
      <p:sp>
        <p:nvSpPr>
          <p:cNvPr id="111" name="Google Shape;111;p24"/>
          <p:cNvSpPr txBox="1">
            <a:spLocks noGrp="1"/>
          </p:cNvSpPr>
          <p:nvPr>
            <p:ph type="ctrTitle"/>
          </p:nvPr>
        </p:nvSpPr>
        <p:spPr>
          <a:xfrm>
            <a:off x="329025" y="1250550"/>
            <a:ext cx="7532700" cy="26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Acquire a high-level understanding of the granularity and scope of the dataset, to inform the basis for your analyses: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How many records are in the dataset</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does each record represent?</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is the primary key?</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date range is your dataset bound to?</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are the geographical bounds of this dataset? Is it limited to Manhattan, or is Brooklyn, Queens, Staten Island, the Bronx, and New Jersey included? Where are most of the data points centralized at? Are there outliers?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321087" y="1230822"/>
            <a:ext cx="7532688" cy="2925762"/>
          </a:xfrm>
          <a:prstGeom prst="rect">
            <a:avLst/>
          </a:prstGeom>
        </p:spPr>
        <p:txBody>
          <a:bodyPr spcFirstLastPara="1" wrap="square" lIns="91425" tIns="91425" rIns="91425" bIns="91425" anchor="t" anchorCtr="0">
            <a:noAutofit/>
          </a:bodyPr>
          <a:lstStyle/>
          <a:p>
            <a:pPr lvl="0" algn="l"/>
            <a:r>
              <a:rPr lang="en-GB" sz="1800" dirty="0">
                <a:solidFill>
                  <a:srgbClr val="434343"/>
                </a:solidFill>
                <a:latin typeface="Nunito Light"/>
                <a:ea typeface="Nunito Light"/>
                <a:cs typeface="Nunito Light"/>
                <a:sym typeface="Nunito Light"/>
              </a:rPr>
              <a:t>You can find the tableau page </a:t>
            </a:r>
            <a:r>
              <a:rPr lang="en-GB" sz="1800" dirty="0">
                <a:solidFill>
                  <a:srgbClr val="434343"/>
                </a:solidFill>
                <a:latin typeface="Nunito Light"/>
                <a:ea typeface="Nunito Light"/>
                <a:cs typeface="Nunito Light"/>
                <a:sym typeface="Nunito Light"/>
                <a:hlinkClick r:id="rId3"/>
              </a:rPr>
              <a:t>here</a:t>
            </a:r>
            <a:r>
              <a:rPr lang="en-GB" sz="1800" dirty="0">
                <a:solidFill>
                  <a:srgbClr val="434343"/>
                </a:solidFill>
                <a:latin typeface="Nunito Light"/>
                <a:ea typeface="Nunito Light"/>
                <a:cs typeface="Nunito Light"/>
                <a:sym typeface="Nunito Light"/>
              </a:rPr>
              <a:t>. You can validate the analyses that have been performed and the dashboards defined for the analysis.</a:t>
            </a:r>
            <a:br>
              <a:rPr lang="en-GB" sz="1800" dirty="0">
                <a:solidFill>
                  <a:srgbClr val="434343"/>
                </a:solidFill>
                <a:latin typeface="Nunito Light"/>
                <a:ea typeface="Nunito Light"/>
                <a:cs typeface="Nunito Light"/>
                <a:sym typeface="Nunito Light"/>
              </a:rPr>
            </a:br>
            <a:br>
              <a:rPr lang="en-GB" sz="1800" dirty="0">
                <a:solidFill>
                  <a:srgbClr val="434343"/>
                </a:solidFill>
                <a:latin typeface="Nunito Light"/>
                <a:ea typeface="Nunito Light"/>
                <a:cs typeface="Nunito Light"/>
                <a:sym typeface="Nunito Light"/>
              </a:rPr>
            </a:br>
            <a:r>
              <a:rPr lang="en-GB" sz="1800" dirty="0">
                <a:solidFill>
                  <a:srgbClr val="434343"/>
                </a:solidFill>
                <a:latin typeface="Nunito Light"/>
                <a:ea typeface="Nunito Light"/>
                <a:cs typeface="Nunito Light"/>
                <a:sym typeface="Nunito Light"/>
              </a:rPr>
              <a:t>Other sources of this data and analysis: </a:t>
            </a:r>
            <a:br>
              <a:rPr lang="en-GB" sz="1800" dirty="0">
                <a:solidFill>
                  <a:srgbClr val="434343"/>
                </a:solidFill>
                <a:latin typeface="Nunito Light"/>
                <a:ea typeface="Nunito Light"/>
                <a:cs typeface="Nunito Light"/>
                <a:sym typeface="Nunito Light"/>
              </a:rPr>
            </a:br>
            <a:r>
              <a:rPr lang="en-GB" sz="1800" dirty="0">
                <a:solidFill>
                  <a:srgbClr val="434343"/>
                </a:solidFill>
                <a:latin typeface="Nunito Light"/>
                <a:ea typeface="Nunito Light"/>
                <a:cs typeface="Nunito Light"/>
                <a:sym typeface="Nunito Light"/>
              </a:rPr>
              <a:t>	- </a:t>
            </a:r>
            <a:r>
              <a:rPr lang="en-GB" sz="1800" dirty="0">
                <a:solidFill>
                  <a:srgbClr val="434343"/>
                </a:solidFill>
                <a:latin typeface="Nunito Light"/>
                <a:ea typeface="Nunito Light"/>
                <a:cs typeface="Nunito Light"/>
                <a:sym typeface="Nunito Light"/>
                <a:hlinkClick r:id="rId4"/>
              </a:rPr>
              <a:t>Kaggle</a:t>
            </a:r>
            <a:br>
              <a:rPr lang="en-GB" sz="1800" dirty="0">
                <a:solidFill>
                  <a:srgbClr val="434343"/>
                </a:solidFill>
                <a:latin typeface="Nunito Light"/>
                <a:ea typeface="Nunito Light"/>
                <a:cs typeface="Nunito Light"/>
                <a:sym typeface="Nunito Light"/>
              </a:rPr>
            </a:br>
            <a:r>
              <a:rPr lang="en-GB" sz="1800" dirty="0">
                <a:solidFill>
                  <a:srgbClr val="434343"/>
                </a:solidFill>
                <a:latin typeface="Nunito Light"/>
                <a:ea typeface="Nunito Light"/>
                <a:cs typeface="Nunito Light"/>
                <a:sym typeface="Nunito Light"/>
              </a:rPr>
              <a:t>	- </a:t>
            </a:r>
            <a:r>
              <a:rPr lang="en-GB" sz="1800" dirty="0">
                <a:solidFill>
                  <a:srgbClr val="434343"/>
                </a:solidFill>
                <a:latin typeface="Nunito Light"/>
                <a:ea typeface="Nunito Light"/>
                <a:cs typeface="Nunito Light"/>
                <a:sym typeface="Nunito Light"/>
                <a:hlinkClick r:id="rId5"/>
              </a:rPr>
              <a:t>Medium</a:t>
            </a:r>
            <a:br>
              <a:rPr lang="en-GB" sz="1800" dirty="0">
                <a:solidFill>
                  <a:srgbClr val="434343"/>
                </a:solidFill>
                <a:latin typeface="Nunito Light"/>
                <a:ea typeface="Nunito Light"/>
                <a:cs typeface="Nunito Light"/>
                <a:sym typeface="Nunito Light"/>
              </a:rPr>
            </a:br>
            <a:r>
              <a:rPr lang="en-GB" sz="1800" dirty="0">
                <a:solidFill>
                  <a:srgbClr val="434343"/>
                </a:solidFill>
                <a:latin typeface="Nunito Light"/>
                <a:ea typeface="Nunito Light"/>
                <a:cs typeface="Nunito Light"/>
                <a:sym typeface="Nunito Light"/>
              </a:rPr>
              <a:t>	- </a:t>
            </a:r>
            <a:r>
              <a:rPr lang="en-GB" sz="1800" dirty="0">
                <a:solidFill>
                  <a:srgbClr val="434343"/>
                </a:solidFill>
                <a:latin typeface="Nunito Light"/>
                <a:ea typeface="Nunito Light"/>
                <a:cs typeface="Nunito Light"/>
                <a:sym typeface="Nunito Light"/>
                <a:hlinkClick r:id="rId6"/>
              </a:rPr>
              <a:t>Springer</a:t>
            </a:r>
            <a:br>
              <a:rPr lang="en-GB" sz="1800" dirty="0">
                <a:solidFill>
                  <a:srgbClr val="434343"/>
                </a:solidFill>
                <a:latin typeface="Nunito Light"/>
                <a:ea typeface="Nunito Light"/>
                <a:cs typeface="Nunito Light"/>
                <a:sym typeface="Nunito Light"/>
              </a:rPr>
            </a:br>
            <a:r>
              <a:rPr lang="en-GB" sz="1800" dirty="0">
                <a:solidFill>
                  <a:srgbClr val="434343"/>
                </a:solidFill>
                <a:latin typeface="Nunito Light"/>
                <a:ea typeface="Nunito Light"/>
                <a:cs typeface="Nunito Light"/>
                <a:sym typeface="Nunito Light"/>
              </a:rPr>
              <a:t>	- </a:t>
            </a:r>
            <a:r>
              <a:rPr lang="en-GB" sz="1800" dirty="0">
                <a:solidFill>
                  <a:srgbClr val="434343"/>
                </a:solidFill>
                <a:latin typeface="Nunito Light"/>
                <a:ea typeface="Nunito Light"/>
                <a:cs typeface="Nunito Light"/>
                <a:sym typeface="Nunito Light"/>
                <a:hlinkClick r:id="rId7"/>
              </a:rPr>
              <a:t>Data cityofnewyork</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376928" y="1417577"/>
            <a:ext cx="7532688" cy="1568450"/>
          </a:xfrm>
          <a:prstGeom prst="rect">
            <a:avLst/>
          </a:prstGeom>
        </p:spPr>
        <p:txBody>
          <a:bodyPr spcFirstLastPara="1" wrap="square" lIns="91425" tIns="91425" rIns="91425" bIns="91425" anchor="t" anchorCtr="0">
            <a:noAutofit/>
          </a:bodyPr>
          <a:lstStyle/>
          <a:p>
            <a:pPr algn="l"/>
            <a:r>
              <a:rPr lang="en-GB" sz="1800" u="sng" dirty="0">
                <a:solidFill>
                  <a:srgbClr val="434343"/>
                </a:solidFill>
                <a:latin typeface="Nunito Light"/>
                <a:ea typeface="Nunito Light"/>
                <a:cs typeface="Nunito Light"/>
                <a:sym typeface="Nunito Light"/>
              </a:rPr>
              <a:t>How many records are in the dataset</a:t>
            </a:r>
            <a:br>
              <a:rPr lang="en-GB" sz="1800" u="sng" dirty="0">
                <a:solidFill>
                  <a:srgbClr val="434343"/>
                </a:solidFill>
                <a:latin typeface="Nunito Light"/>
                <a:ea typeface="Nunito Light"/>
                <a:cs typeface="Nunito Light"/>
                <a:sym typeface="Nunito Light"/>
              </a:rPr>
            </a:br>
            <a:br>
              <a:rPr lang="en-GB" sz="1800" u="sng" dirty="0">
                <a:solidFill>
                  <a:srgbClr val="434343"/>
                </a:solidFill>
                <a:latin typeface="Nunito Light"/>
                <a:ea typeface="Nunito Light"/>
                <a:cs typeface="Nunito Light"/>
                <a:sym typeface="Nunito Light"/>
              </a:rPr>
            </a:br>
            <a:r>
              <a:rPr lang="en-GB" sz="1200" dirty="0">
                <a:solidFill>
                  <a:srgbClr val="434343"/>
                </a:solidFill>
                <a:latin typeface="Nunito Light"/>
              </a:rPr>
              <a:t>The total number of records in dataset is </a:t>
            </a:r>
            <a:r>
              <a:rPr lang="en-GB" sz="1200" b="1" dirty="0">
                <a:solidFill>
                  <a:srgbClr val="434343"/>
                </a:solidFill>
                <a:latin typeface="Nunito Light"/>
              </a:rPr>
              <a:t>1,048,468</a:t>
            </a:r>
            <a:br>
              <a:rPr lang="en-GB" sz="1800" dirty="0"/>
            </a:br>
            <a:br>
              <a:rPr lang="en-GB" sz="1800" dirty="0"/>
            </a:br>
            <a:r>
              <a:rPr lang="en-GB" sz="1200" dirty="0">
                <a:solidFill>
                  <a:srgbClr val="434343"/>
                </a:solidFill>
                <a:latin typeface="Nunito Light"/>
              </a:rPr>
              <a:t>Each record represents a taxi ride!</a:t>
            </a:r>
            <a:endParaRPr sz="1200" dirty="0">
              <a:solidFill>
                <a:srgbClr val="434343"/>
              </a:solidFill>
              <a:latin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extLst>
      <p:ext uri="{BB962C8B-B14F-4D97-AF65-F5344CB8AC3E}">
        <p14:creationId xmlns:p14="http://schemas.microsoft.com/office/powerpoint/2010/main" val="2117730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Welcome to your first week at Flyber</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262050" y="1410597"/>
            <a:ext cx="7532688" cy="3268663"/>
          </a:xfrm>
          <a:prstGeom prst="rect">
            <a:avLst/>
          </a:prstGeom>
        </p:spPr>
        <p:txBody>
          <a:bodyPr spcFirstLastPara="1" wrap="square" lIns="91425" tIns="91425" rIns="91425" bIns="91425" anchor="t" anchorCtr="0">
            <a:noAutofit/>
          </a:bodyPr>
          <a:lstStyle/>
          <a:p>
            <a:pPr algn="l"/>
            <a:r>
              <a:rPr lang="en-GB" sz="1800" u="sng" dirty="0">
                <a:solidFill>
                  <a:srgbClr val="434343"/>
                </a:solidFill>
                <a:latin typeface="Nunito Light"/>
                <a:sym typeface="Nunito Light"/>
              </a:rPr>
              <a:t>What does each record represent?</a:t>
            </a:r>
            <a:br>
              <a:rPr lang="en-GB" sz="1800" u="sng" dirty="0">
                <a:solidFill>
                  <a:srgbClr val="434343"/>
                </a:solidFill>
                <a:latin typeface="Nunito Light"/>
                <a:sym typeface="Nunito Light"/>
              </a:rPr>
            </a:br>
            <a:br>
              <a:rPr lang="en-GB" sz="1200" u="sng" dirty="0">
                <a:solidFill>
                  <a:srgbClr val="434343"/>
                </a:solidFill>
                <a:latin typeface="Nunito Light"/>
                <a:sym typeface="Nunito Light"/>
              </a:rPr>
            </a:br>
            <a:r>
              <a:rPr lang="en-GB" sz="1200" dirty="0">
                <a:solidFill>
                  <a:srgbClr val="434343"/>
                </a:solidFill>
                <a:latin typeface="Nunito Light"/>
              </a:rPr>
              <a:t>Each record represents details of each taxi ride that occurs in NYC.</a:t>
            </a:r>
            <a:br>
              <a:rPr lang="en-GB" sz="1200" dirty="0">
                <a:solidFill>
                  <a:srgbClr val="434343"/>
                </a:solidFill>
                <a:latin typeface="Nunito Light"/>
              </a:rPr>
            </a:br>
            <a:r>
              <a:rPr lang="en-GB" sz="1200" dirty="0">
                <a:solidFill>
                  <a:srgbClr val="434343"/>
                </a:solidFill>
                <a:latin typeface="Nunito Light"/>
              </a:rPr>
              <a:t>These are (</a:t>
            </a:r>
            <a:r>
              <a:rPr lang="en-GB" sz="1200" dirty="0">
                <a:solidFill>
                  <a:srgbClr val="434343"/>
                </a:solidFill>
                <a:latin typeface="Nunito Light"/>
                <a:ea typeface="Nunito Light"/>
                <a:cs typeface="Nunito Light"/>
                <a:sym typeface="Nunito Light"/>
                <a:hlinkClick r:id="rId3"/>
              </a:rPr>
              <a:t>Kaggle</a:t>
            </a:r>
            <a:r>
              <a:rPr lang="en-GB" sz="1200" dirty="0">
                <a:solidFill>
                  <a:srgbClr val="434343"/>
                </a:solidFill>
                <a:latin typeface="Nunito Light"/>
                <a:ea typeface="Nunito Light"/>
                <a:cs typeface="Nunito Light"/>
                <a:sym typeface="Nunito Light"/>
              </a:rPr>
              <a:t>)</a:t>
            </a:r>
            <a:r>
              <a:rPr lang="en-GB" sz="1200" dirty="0">
                <a:solidFill>
                  <a:srgbClr val="434343"/>
                </a:solidFill>
                <a:latin typeface="Nunito Light"/>
              </a:rPr>
              <a:t>:</a:t>
            </a:r>
            <a:br>
              <a:rPr lang="en-GB" sz="1200" dirty="0"/>
            </a:br>
            <a:endParaRPr sz="1200" dirty="0">
              <a:solidFill>
                <a:schemeClr val="bg1"/>
              </a:solidFill>
              <a:latin typeface="Nunito Light"/>
              <a:ea typeface="Nunito Light"/>
              <a:cs typeface="Nunito Light"/>
              <a:sym typeface="Nunito Light"/>
            </a:endParaRPr>
          </a:p>
          <a:p>
            <a:pPr algn="l" fontAlgn="base"/>
            <a:r>
              <a:rPr lang="en-GB" sz="1000" b="1" dirty="0">
                <a:solidFill>
                  <a:srgbClr val="434343"/>
                </a:solidFill>
                <a:latin typeface="Nunito Light"/>
              </a:rPr>
              <a:t>id</a:t>
            </a:r>
            <a:r>
              <a:rPr lang="en-GB" sz="1000" dirty="0">
                <a:solidFill>
                  <a:srgbClr val="434343"/>
                </a:solidFill>
                <a:latin typeface="Nunito Light"/>
              </a:rPr>
              <a:t> - a unique identifier for each trip</a:t>
            </a:r>
            <a:br>
              <a:rPr lang="en-GB" sz="1000" dirty="0">
                <a:solidFill>
                  <a:srgbClr val="434343"/>
                </a:solidFill>
                <a:latin typeface="Nunito Light"/>
              </a:rPr>
            </a:br>
            <a:r>
              <a:rPr lang="en-GB" sz="1000" b="1" dirty="0" err="1">
                <a:solidFill>
                  <a:srgbClr val="434343"/>
                </a:solidFill>
                <a:latin typeface="Nunito Light"/>
              </a:rPr>
              <a:t>vendor_id</a:t>
            </a:r>
            <a:r>
              <a:rPr lang="en-GB" sz="1000" b="1" dirty="0">
                <a:solidFill>
                  <a:srgbClr val="434343"/>
                </a:solidFill>
                <a:latin typeface="Nunito Light"/>
              </a:rPr>
              <a:t> </a:t>
            </a:r>
            <a:r>
              <a:rPr lang="en-GB" sz="1000" dirty="0">
                <a:solidFill>
                  <a:srgbClr val="434343"/>
                </a:solidFill>
                <a:latin typeface="Nunito Light"/>
              </a:rPr>
              <a:t>- a code indicating the provider associated with the trip record</a:t>
            </a:r>
            <a:br>
              <a:rPr lang="en-GB" sz="1000" dirty="0">
                <a:solidFill>
                  <a:srgbClr val="434343"/>
                </a:solidFill>
                <a:latin typeface="Nunito Light"/>
              </a:rPr>
            </a:br>
            <a:r>
              <a:rPr lang="en-GB" sz="1000" b="1" dirty="0" err="1">
                <a:solidFill>
                  <a:srgbClr val="434343"/>
                </a:solidFill>
                <a:latin typeface="Nunito Light"/>
              </a:rPr>
              <a:t>pickup_datetime</a:t>
            </a:r>
            <a:r>
              <a:rPr lang="en-GB" sz="1000" b="1" dirty="0">
                <a:solidFill>
                  <a:srgbClr val="434343"/>
                </a:solidFill>
                <a:latin typeface="Nunito Light"/>
              </a:rPr>
              <a:t> </a:t>
            </a:r>
            <a:r>
              <a:rPr lang="en-GB" sz="1000" dirty="0">
                <a:solidFill>
                  <a:srgbClr val="434343"/>
                </a:solidFill>
                <a:latin typeface="Nunito Light"/>
              </a:rPr>
              <a:t>- date and time when the meter was engaged</a:t>
            </a:r>
            <a:br>
              <a:rPr lang="en-GB" sz="1000" dirty="0">
                <a:solidFill>
                  <a:srgbClr val="434343"/>
                </a:solidFill>
                <a:latin typeface="Nunito Light"/>
              </a:rPr>
            </a:br>
            <a:r>
              <a:rPr lang="en-GB" sz="1000" b="1" dirty="0" err="1">
                <a:solidFill>
                  <a:srgbClr val="434343"/>
                </a:solidFill>
                <a:latin typeface="Nunito Light"/>
              </a:rPr>
              <a:t>dropoff_datetime</a:t>
            </a:r>
            <a:r>
              <a:rPr lang="en-GB" sz="1000" b="1" dirty="0">
                <a:solidFill>
                  <a:srgbClr val="434343"/>
                </a:solidFill>
                <a:latin typeface="Nunito Light"/>
              </a:rPr>
              <a:t> </a:t>
            </a:r>
            <a:r>
              <a:rPr lang="en-GB" sz="1000" dirty="0">
                <a:solidFill>
                  <a:srgbClr val="434343"/>
                </a:solidFill>
                <a:latin typeface="Nunito Light"/>
              </a:rPr>
              <a:t>- date and time when the meter was disengaged</a:t>
            </a:r>
            <a:br>
              <a:rPr lang="en-GB" sz="1000" dirty="0">
                <a:solidFill>
                  <a:srgbClr val="434343"/>
                </a:solidFill>
                <a:latin typeface="Nunito Light"/>
              </a:rPr>
            </a:br>
            <a:r>
              <a:rPr lang="en-GB" sz="1000" b="1" dirty="0" err="1">
                <a:solidFill>
                  <a:srgbClr val="434343"/>
                </a:solidFill>
                <a:latin typeface="Nunito Light"/>
              </a:rPr>
              <a:t>passenger_count</a:t>
            </a:r>
            <a:r>
              <a:rPr lang="en-GB" sz="1000" b="1" dirty="0">
                <a:solidFill>
                  <a:srgbClr val="434343"/>
                </a:solidFill>
                <a:latin typeface="Nunito Light"/>
              </a:rPr>
              <a:t> </a:t>
            </a:r>
            <a:r>
              <a:rPr lang="en-GB" sz="1000" dirty="0">
                <a:solidFill>
                  <a:srgbClr val="434343"/>
                </a:solidFill>
                <a:latin typeface="Nunito Light"/>
              </a:rPr>
              <a:t>- the number of passengers in the vehicle (driver entered value)</a:t>
            </a:r>
            <a:br>
              <a:rPr lang="en-GB" sz="1000" dirty="0">
                <a:solidFill>
                  <a:srgbClr val="434343"/>
                </a:solidFill>
                <a:latin typeface="Nunito Light"/>
              </a:rPr>
            </a:br>
            <a:r>
              <a:rPr lang="en-GB" sz="1000" b="1" dirty="0" err="1">
                <a:solidFill>
                  <a:srgbClr val="434343"/>
                </a:solidFill>
                <a:latin typeface="Nunito Light"/>
              </a:rPr>
              <a:t>pickup_longitude</a:t>
            </a:r>
            <a:r>
              <a:rPr lang="en-GB" sz="1000" b="1" dirty="0">
                <a:solidFill>
                  <a:srgbClr val="434343"/>
                </a:solidFill>
                <a:latin typeface="Nunito Light"/>
              </a:rPr>
              <a:t> </a:t>
            </a:r>
            <a:r>
              <a:rPr lang="en-GB" sz="1000" dirty="0">
                <a:solidFill>
                  <a:srgbClr val="434343"/>
                </a:solidFill>
                <a:latin typeface="Nunito Light"/>
              </a:rPr>
              <a:t>- the longitude where the meter was engaged</a:t>
            </a:r>
            <a:br>
              <a:rPr lang="en-GB" sz="1000" dirty="0">
                <a:solidFill>
                  <a:srgbClr val="434343"/>
                </a:solidFill>
                <a:latin typeface="Nunito Light"/>
              </a:rPr>
            </a:br>
            <a:r>
              <a:rPr lang="en-GB" sz="1000" b="1" dirty="0" err="1">
                <a:solidFill>
                  <a:srgbClr val="434343"/>
                </a:solidFill>
                <a:latin typeface="Nunito Light"/>
              </a:rPr>
              <a:t>pickup_latitude</a:t>
            </a:r>
            <a:r>
              <a:rPr lang="en-GB" sz="1000" b="1" dirty="0">
                <a:solidFill>
                  <a:srgbClr val="434343"/>
                </a:solidFill>
                <a:latin typeface="Nunito Light"/>
              </a:rPr>
              <a:t> </a:t>
            </a:r>
            <a:r>
              <a:rPr lang="en-GB" sz="1000" dirty="0">
                <a:solidFill>
                  <a:srgbClr val="434343"/>
                </a:solidFill>
                <a:latin typeface="Nunito Light"/>
              </a:rPr>
              <a:t>- the latitude where the meter was engaged</a:t>
            </a:r>
            <a:br>
              <a:rPr lang="en-GB" sz="1000" dirty="0">
                <a:solidFill>
                  <a:srgbClr val="434343"/>
                </a:solidFill>
                <a:latin typeface="Nunito Light"/>
              </a:rPr>
            </a:br>
            <a:r>
              <a:rPr lang="en-GB" sz="1000" b="1" dirty="0" err="1">
                <a:solidFill>
                  <a:srgbClr val="434343"/>
                </a:solidFill>
                <a:latin typeface="Nunito Light"/>
              </a:rPr>
              <a:t>dropoff_longitude</a:t>
            </a:r>
            <a:r>
              <a:rPr lang="en-GB" sz="1000" b="1" dirty="0">
                <a:solidFill>
                  <a:srgbClr val="434343"/>
                </a:solidFill>
                <a:latin typeface="Nunito Light"/>
              </a:rPr>
              <a:t> </a:t>
            </a:r>
            <a:r>
              <a:rPr lang="en-GB" sz="1000" dirty="0">
                <a:solidFill>
                  <a:srgbClr val="434343"/>
                </a:solidFill>
                <a:latin typeface="Nunito Light"/>
              </a:rPr>
              <a:t>- the longitude where the meter was disengaged</a:t>
            </a:r>
            <a:br>
              <a:rPr lang="en-GB" sz="1000" dirty="0">
                <a:solidFill>
                  <a:srgbClr val="434343"/>
                </a:solidFill>
                <a:latin typeface="Nunito Light"/>
              </a:rPr>
            </a:br>
            <a:r>
              <a:rPr lang="en-GB" sz="1000" b="1" dirty="0" err="1">
                <a:solidFill>
                  <a:srgbClr val="434343"/>
                </a:solidFill>
                <a:latin typeface="Nunito Light"/>
              </a:rPr>
              <a:t>dropoff_latitude</a:t>
            </a:r>
            <a:r>
              <a:rPr lang="en-GB" sz="1000" b="1" dirty="0">
                <a:solidFill>
                  <a:srgbClr val="434343"/>
                </a:solidFill>
                <a:latin typeface="Nunito Light"/>
              </a:rPr>
              <a:t> </a:t>
            </a:r>
            <a:r>
              <a:rPr lang="en-GB" sz="1000" dirty="0">
                <a:solidFill>
                  <a:srgbClr val="434343"/>
                </a:solidFill>
                <a:latin typeface="Nunito Light"/>
              </a:rPr>
              <a:t>- the latitude where the meter was disengaged</a:t>
            </a:r>
            <a:br>
              <a:rPr lang="en-GB" sz="1000" dirty="0">
                <a:solidFill>
                  <a:srgbClr val="434343"/>
                </a:solidFill>
                <a:latin typeface="Nunito Light"/>
              </a:rPr>
            </a:br>
            <a:r>
              <a:rPr lang="en-GB" sz="1000" b="1" dirty="0" err="1">
                <a:solidFill>
                  <a:srgbClr val="434343"/>
                </a:solidFill>
                <a:latin typeface="Nunito Light"/>
              </a:rPr>
              <a:t>store_and_fwd_flag</a:t>
            </a:r>
            <a:r>
              <a:rPr lang="en-GB" sz="1000" b="1" dirty="0">
                <a:solidFill>
                  <a:srgbClr val="434343"/>
                </a:solidFill>
                <a:latin typeface="Nunito Light"/>
              </a:rPr>
              <a:t> </a:t>
            </a:r>
            <a:r>
              <a:rPr lang="en-GB" sz="1000" dirty="0">
                <a:solidFill>
                  <a:srgbClr val="434343"/>
                </a:solidFill>
                <a:latin typeface="Nunito Light"/>
              </a:rPr>
              <a:t>- This flag indicates whether the trip record was held in vehicle memory before sending to the vendor because the vehicle did not have a connection to the server - Y=store and forward; N=not a store and forward trip</a:t>
            </a:r>
            <a:br>
              <a:rPr lang="en-GB" sz="1000" dirty="0">
                <a:solidFill>
                  <a:srgbClr val="434343"/>
                </a:solidFill>
                <a:latin typeface="Nunito Light"/>
              </a:rPr>
            </a:br>
            <a:r>
              <a:rPr lang="en-GB" sz="1000" b="1" dirty="0">
                <a:solidFill>
                  <a:srgbClr val="434343"/>
                </a:solidFill>
                <a:latin typeface="Nunito Light"/>
              </a:rPr>
              <a:t>duration</a:t>
            </a:r>
            <a:r>
              <a:rPr lang="en-GB" sz="1000" dirty="0">
                <a:solidFill>
                  <a:srgbClr val="434343"/>
                </a:solidFill>
                <a:latin typeface="Nunito Light"/>
              </a:rPr>
              <a:t> - (target) duration of the trip in seconds</a:t>
            </a:r>
            <a:br>
              <a:rPr lang="en-GB" sz="1000" dirty="0">
                <a:solidFill>
                  <a:schemeClr val="bg1"/>
                </a:solidFill>
              </a:rPr>
            </a:br>
            <a:r>
              <a:rPr lang="en-GB" sz="1000" b="1" dirty="0">
                <a:solidFill>
                  <a:srgbClr val="434343"/>
                </a:solidFill>
                <a:latin typeface="Nunito Light"/>
              </a:rPr>
              <a:t>distance</a:t>
            </a:r>
            <a:r>
              <a:rPr lang="en-GB" sz="1000" dirty="0">
                <a:solidFill>
                  <a:srgbClr val="434343"/>
                </a:solidFill>
                <a:latin typeface="Nunito Light"/>
              </a:rPr>
              <a:t> - distance of the trip in meters</a:t>
            </a:r>
            <a:br>
              <a:rPr lang="en-GB" sz="1200" dirty="0">
                <a:solidFill>
                  <a:schemeClr val="bg1"/>
                </a:solidFill>
              </a:rPr>
            </a:br>
            <a:endParaRPr sz="1200"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200"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200" dirty="0">
              <a:solidFill>
                <a:schemeClr val="bg1"/>
              </a:solidFill>
              <a:latin typeface="Nunito Light"/>
              <a:ea typeface="Nunito Light"/>
              <a:cs typeface="Nunito Light"/>
              <a:sym typeface="Nunito Light"/>
            </a:endParaRPr>
          </a:p>
        </p:txBody>
      </p:sp>
    </p:spTree>
    <p:extLst>
      <p:ext uri="{BB962C8B-B14F-4D97-AF65-F5344CB8AC3E}">
        <p14:creationId xmlns:p14="http://schemas.microsoft.com/office/powerpoint/2010/main" val="4264332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335047" y="1208172"/>
            <a:ext cx="7532688" cy="1568450"/>
          </a:xfrm>
          <a:prstGeom prst="rect">
            <a:avLst/>
          </a:prstGeom>
        </p:spPr>
        <p:txBody>
          <a:bodyPr spcFirstLastPara="1" wrap="square" lIns="91425" tIns="91425" rIns="91425" bIns="91425" anchor="t" anchorCtr="0">
            <a:noAutofit/>
          </a:bodyPr>
          <a:lstStyle/>
          <a:p>
            <a:pPr lvl="0" algn="l"/>
            <a:r>
              <a:rPr lang="en-GB" sz="1800" u="sng" dirty="0">
                <a:solidFill>
                  <a:srgbClr val="434343"/>
                </a:solidFill>
                <a:latin typeface="Nunito Light"/>
                <a:ea typeface="Nunito Light"/>
                <a:cs typeface="Nunito Light"/>
                <a:sym typeface="Nunito Light"/>
              </a:rPr>
              <a:t>What is the primary key?</a:t>
            </a:r>
            <a:br>
              <a:rPr lang="en-GB" sz="1800" u="sng"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algn="l"/>
            <a:r>
              <a:rPr lang="en-GB" sz="1200" dirty="0">
                <a:solidFill>
                  <a:srgbClr val="434343"/>
                </a:solidFill>
                <a:latin typeface="Nunito Light"/>
              </a:rPr>
              <a:t>The primary key for this dataset is {</a:t>
            </a:r>
            <a:r>
              <a:rPr lang="en-GB" sz="1200" b="1" dirty="0">
                <a:solidFill>
                  <a:srgbClr val="434343"/>
                </a:solidFill>
                <a:latin typeface="Nunito Light"/>
              </a:rPr>
              <a:t>id</a:t>
            </a:r>
            <a:r>
              <a:rPr lang="en-GB" sz="1200" dirty="0">
                <a:solidFill>
                  <a:srgbClr val="434343"/>
                </a:solidFill>
                <a:latin typeface="Nunito Light"/>
              </a:rPr>
              <a:t>} - Is a unique identifier for each trip. </a:t>
            </a:r>
            <a:r>
              <a:rPr lang="en-GB" sz="1200" b="1" dirty="0">
                <a:solidFill>
                  <a:srgbClr val="434343"/>
                </a:solidFill>
                <a:latin typeface="Nunito Light"/>
              </a:rPr>
              <a:t>id</a:t>
            </a:r>
            <a:r>
              <a:rPr lang="en-GB" sz="1200" dirty="0">
                <a:solidFill>
                  <a:srgbClr val="434343"/>
                </a:solidFill>
                <a:latin typeface="Nunito Light"/>
              </a:rPr>
              <a:t> is unique across the dataset, and is sufficient to be the primary key </a:t>
            </a:r>
            <a:br>
              <a:rPr lang="en-GB" sz="1200" dirty="0">
                <a:solidFill>
                  <a:srgbClr val="434343"/>
                </a:solidFill>
                <a:latin typeface="Nunito Light"/>
              </a:rPr>
            </a:br>
            <a:br>
              <a:rPr lang="en-GB" sz="1200" dirty="0">
                <a:solidFill>
                  <a:srgbClr val="434343"/>
                </a:solidFill>
                <a:latin typeface="Nunito Light"/>
              </a:rPr>
            </a:br>
            <a:br>
              <a:rPr lang="en-GB" sz="1200" dirty="0">
                <a:solidFill>
                  <a:srgbClr val="434343"/>
                </a:solidFill>
                <a:latin typeface="Nunito Light"/>
              </a:rPr>
            </a:br>
            <a:r>
              <a:rPr lang="en-GB" sz="1200" dirty="0">
                <a:solidFill>
                  <a:srgbClr val="434343"/>
                </a:solidFill>
                <a:latin typeface="Nunito Light"/>
              </a:rPr>
              <a:t>QUERY:</a:t>
            </a:r>
            <a:br>
              <a:rPr lang="en-GB" sz="1200" dirty="0">
                <a:solidFill>
                  <a:srgbClr val="434343"/>
                </a:solidFill>
                <a:latin typeface="Nunito Light"/>
              </a:rPr>
            </a:br>
            <a:r>
              <a:rPr lang="en-GB" sz="1200" dirty="0">
                <a:solidFill>
                  <a:srgbClr val="434343"/>
                </a:solidFill>
                <a:latin typeface="Nunito Light"/>
              </a:rPr>
              <a:t>	SELECT COUNT(DISTINCT ID) as </a:t>
            </a:r>
            <a:r>
              <a:rPr lang="en-GB" sz="1200" dirty="0" err="1">
                <a:solidFill>
                  <a:srgbClr val="434343"/>
                </a:solidFill>
                <a:latin typeface="Nunito Light"/>
              </a:rPr>
              <a:t>countd_key</a:t>
            </a:r>
            <a:r>
              <a:rPr lang="en-GB" sz="1200" dirty="0">
                <a:solidFill>
                  <a:srgbClr val="434343"/>
                </a:solidFill>
                <a:latin typeface="Nunito Light"/>
              </a:rPr>
              <a:t>, COUNT(*) as </a:t>
            </a:r>
            <a:r>
              <a:rPr lang="en-GB" sz="1200" dirty="0" err="1">
                <a:solidFill>
                  <a:srgbClr val="434343"/>
                </a:solidFill>
                <a:latin typeface="Nunito Light"/>
              </a:rPr>
              <a:t>count_all</a:t>
            </a:r>
            <a:r>
              <a:rPr lang="en-GB" sz="1200" dirty="0">
                <a:solidFill>
                  <a:srgbClr val="434343"/>
                </a:solidFill>
                <a:latin typeface="Nunito Light"/>
              </a:rPr>
              <a:t>, count(distinct(</a:t>
            </a:r>
            <a:r>
              <a:rPr lang="en-GB" sz="1200" dirty="0" err="1">
                <a:solidFill>
                  <a:srgbClr val="434343"/>
                </a:solidFill>
                <a:latin typeface="Nunito Light"/>
              </a:rPr>
              <a:t>concat</a:t>
            </a:r>
            <a:r>
              <a:rPr lang="en-GB" sz="1200" dirty="0">
                <a:solidFill>
                  <a:srgbClr val="434343"/>
                </a:solidFill>
                <a:latin typeface="Nunito Light"/>
              </a:rPr>
              <a:t> 		(</a:t>
            </a:r>
            <a:r>
              <a:rPr lang="en-GB" sz="1200" dirty="0" err="1">
                <a:solidFill>
                  <a:srgbClr val="434343"/>
                </a:solidFill>
                <a:latin typeface="Nunito Light"/>
              </a:rPr>
              <a:t>id,pickup_datetime</a:t>
            </a:r>
            <a:r>
              <a:rPr lang="en-GB" sz="1200" dirty="0">
                <a:solidFill>
                  <a:srgbClr val="434343"/>
                </a:solidFill>
                <a:latin typeface="Nunito Light"/>
              </a:rPr>
              <a:t>))) as </a:t>
            </a:r>
            <a:r>
              <a:rPr lang="en-GB" sz="1200" dirty="0" err="1">
                <a:solidFill>
                  <a:srgbClr val="434343"/>
                </a:solidFill>
                <a:latin typeface="Nunito Light"/>
              </a:rPr>
              <a:t>countd_cocat</a:t>
            </a:r>
            <a:br>
              <a:rPr lang="en-GB" sz="1200" dirty="0">
                <a:solidFill>
                  <a:srgbClr val="434343"/>
                </a:solidFill>
                <a:latin typeface="Nunito Light"/>
              </a:rPr>
            </a:br>
            <a:r>
              <a:rPr lang="en-GB" sz="1200" dirty="0">
                <a:solidFill>
                  <a:srgbClr val="434343"/>
                </a:solidFill>
                <a:latin typeface="Nunito Light"/>
              </a:rPr>
              <a:t>	FROM </a:t>
            </a:r>
            <a:r>
              <a:rPr lang="en-GB" sz="1200" dirty="0" err="1">
                <a:solidFill>
                  <a:srgbClr val="434343"/>
                </a:solidFill>
                <a:latin typeface="Nunito Light"/>
              </a:rPr>
              <a:t>taxi_rides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22924054-83EC-4C43-82B3-D41DEEDE8C5C}"/>
              </a:ext>
            </a:extLst>
          </p:cNvPr>
          <p:cNvPicPr>
            <a:picLocks noChangeAspect="1"/>
          </p:cNvPicPr>
          <p:nvPr/>
        </p:nvPicPr>
        <p:blipFill>
          <a:blip r:embed="rId3"/>
          <a:stretch>
            <a:fillRect/>
          </a:stretch>
        </p:blipFill>
        <p:spPr>
          <a:xfrm>
            <a:off x="1931550" y="3723332"/>
            <a:ext cx="5181600" cy="651774"/>
          </a:xfrm>
          <a:prstGeom prst="rect">
            <a:avLst/>
          </a:prstGeom>
        </p:spPr>
      </p:pic>
    </p:spTree>
    <p:extLst>
      <p:ext uri="{BB962C8B-B14F-4D97-AF65-F5344CB8AC3E}">
        <p14:creationId xmlns:p14="http://schemas.microsoft.com/office/powerpoint/2010/main" val="1482659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262050" y="1215153"/>
            <a:ext cx="7532688" cy="1568450"/>
          </a:xfrm>
          <a:prstGeom prst="rect">
            <a:avLst/>
          </a:prstGeom>
        </p:spPr>
        <p:txBody>
          <a:bodyPr spcFirstLastPara="1" wrap="square" lIns="91425" tIns="91425" rIns="91425" bIns="91425" anchor="t" anchorCtr="0">
            <a:noAutofit/>
          </a:bodyPr>
          <a:lstStyle/>
          <a:p>
            <a:pPr lvl="0" algn="l"/>
            <a:r>
              <a:rPr lang="en-GB" sz="1800" u="sng" dirty="0">
                <a:solidFill>
                  <a:srgbClr val="434343"/>
                </a:solidFill>
                <a:latin typeface="Nunito Light"/>
                <a:ea typeface="Nunito Light"/>
                <a:cs typeface="Nunito Light"/>
                <a:sym typeface="Nunito Light"/>
              </a:rPr>
              <a:t>What date range is your dataset bound to?</a:t>
            </a:r>
            <a:br>
              <a:rPr lang="en-GB" sz="1800" u="sng" dirty="0">
                <a:solidFill>
                  <a:srgbClr val="434343"/>
                </a:solidFill>
                <a:latin typeface="Nunito Light"/>
                <a:ea typeface="Nunito Light"/>
                <a:cs typeface="Nunito Light"/>
                <a:sym typeface="Nunito Light"/>
              </a:rPr>
            </a:br>
            <a:br>
              <a:rPr lang="en-GB" sz="1800" u="sng"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Considering the dataset, the date range can be delimited by two dates: </a:t>
            </a:r>
            <a:r>
              <a:rPr lang="en-GB" sz="1200" dirty="0" err="1">
                <a:solidFill>
                  <a:srgbClr val="434343"/>
                </a:solidFill>
                <a:latin typeface="Nunito Light"/>
                <a:ea typeface="Nunito Light"/>
                <a:cs typeface="Nunito Light"/>
                <a:sym typeface="Nunito Light"/>
              </a:rPr>
              <a:t>PickUp_Datetime</a:t>
            </a:r>
            <a:r>
              <a:rPr lang="en-GB" sz="1200" dirty="0">
                <a:solidFill>
                  <a:srgbClr val="434343"/>
                </a:solidFill>
                <a:latin typeface="Nunito Light"/>
                <a:ea typeface="Nunito Light"/>
                <a:cs typeface="Nunito Light"/>
                <a:sym typeface="Nunito Light"/>
              </a:rPr>
              <a:t> and </a:t>
            </a:r>
            <a:r>
              <a:rPr lang="en-GB" sz="1200" dirty="0" err="1">
                <a:solidFill>
                  <a:srgbClr val="434343"/>
                </a:solidFill>
                <a:latin typeface="Nunito Light"/>
                <a:ea typeface="Nunito Light"/>
                <a:cs typeface="Nunito Light"/>
                <a:sym typeface="Nunito Light"/>
              </a:rPr>
              <a:t>DropOff_Datetime</a:t>
            </a:r>
            <a:r>
              <a:rPr lang="en-GB" sz="1200" dirty="0">
                <a:solidFill>
                  <a:srgbClr val="434343"/>
                </a:solidFill>
                <a:latin typeface="Nunito Light"/>
                <a:ea typeface="Nunito Light"/>
                <a:cs typeface="Nunito Light"/>
                <a:sym typeface="Nunito Light"/>
              </a:rPr>
              <a:t>. This means that a taxi cab trip starts when the passenger gets into the taxicab (</a:t>
            </a:r>
            <a:r>
              <a:rPr lang="en-GB" sz="1200" dirty="0" err="1">
                <a:solidFill>
                  <a:srgbClr val="434343"/>
                </a:solidFill>
                <a:latin typeface="Nunito Light"/>
                <a:ea typeface="Nunito Light"/>
                <a:cs typeface="Nunito Light"/>
                <a:sym typeface="Nunito Light"/>
              </a:rPr>
              <a:t>PickUp_Datetime</a:t>
            </a:r>
            <a:r>
              <a:rPr lang="en-GB" sz="1200" dirty="0">
                <a:solidFill>
                  <a:srgbClr val="434343"/>
                </a:solidFill>
                <a:latin typeface="Nunito Light"/>
                <a:ea typeface="Nunito Light"/>
                <a:cs typeface="Nunito Light"/>
                <a:sym typeface="Nunito Light"/>
              </a:rPr>
              <a:t>) and ends when the passenger gets out of the taxicab (</a:t>
            </a:r>
            <a:r>
              <a:rPr lang="en-GB" sz="1200" dirty="0" err="1">
                <a:solidFill>
                  <a:srgbClr val="434343"/>
                </a:solidFill>
                <a:latin typeface="Nunito Light"/>
                <a:ea typeface="Nunito Light"/>
                <a:cs typeface="Nunito Light"/>
                <a:sym typeface="Nunito Light"/>
              </a:rPr>
              <a:t>Dropoff_Datetime</a:t>
            </a:r>
            <a:r>
              <a:rPr lang="en-GB" sz="1200" dirty="0">
                <a:solidFill>
                  <a:srgbClr val="434343"/>
                </a:solidFill>
                <a:latin typeface="Nunito Light"/>
                <a:ea typeface="Nunito Light"/>
                <a:cs typeface="Nunito Light"/>
                <a:sym typeface="Nunito Light"/>
              </a:rPr>
              <a:t>).</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So we can do an analysis between the minimum </a:t>
            </a:r>
            <a:r>
              <a:rPr lang="en-GB" sz="1200" dirty="0" err="1">
                <a:solidFill>
                  <a:srgbClr val="434343"/>
                </a:solidFill>
                <a:latin typeface="Nunito Light"/>
                <a:ea typeface="Nunito Light"/>
                <a:cs typeface="Nunito Light"/>
                <a:sym typeface="Nunito Light"/>
              </a:rPr>
              <a:t>PickUp_Datetime</a:t>
            </a:r>
            <a:r>
              <a:rPr lang="en-GB" sz="1200" dirty="0">
                <a:solidFill>
                  <a:srgbClr val="434343"/>
                </a:solidFill>
                <a:latin typeface="Nunito Light"/>
                <a:ea typeface="Nunito Light"/>
                <a:cs typeface="Nunito Light"/>
                <a:sym typeface="Nunito Light"/>
              </a:rPr>
              <a:t> and the maximum </a:t>
            </a:r>
            <a:r>
              <a:rPr lang="en-GB" sz="1200" dirty="0" err="1">
                <a:solidFill>
                  <a:srgbClr val="434343"/>
                </a:solidFill>
                <a:latin typeface="Nunito Light"/>
                <a:ea typeface="Nunito Light"/>
                <a:cs typeface="Nunito Light"/>
                <a:sym typeface="Nunito Light"/>
              </a:rPr>
              <a:t>DropOff_Datetime</a:t>
            </a:r>
            <a:r>
              <a:rPr lang="en-GB" sz="1200" dirty="0">
                <a:solidFill>
                  <a:srgbClr val="434343"/>
                </a:solidFill>
                <a:latin typeface="Nunito Light"/>
                <a:ea typeface="Nunito Light"/>
                <a:cs typeface="Nunito Light"/>
                <a:sym typeface="Nunito Light"/>
              </a:rPr>
              <a:t> in the dataset. By analysis, the data is considered to be between </a:t>
            </a:r>
            <a:r>
              <a:rPr lang="en-GB" sz="1200" b="1" dirty="0">
                <a:solidFill>
                  <a:srgbClr val="434343"/>
                </a:solidFill>
                <a:latin typeface="Nunito Light"/>
                <a:ea typeface="Nunito Light"/>
                <a:cs typeface="Nunito Light"/>
                <a:sym typeface="Nunito Light"/>
              </a:rPr>
              <a:t>January 2016 and July 2016 (01-07)</a:t>
            </a:r>
            <a:br>
              <a:rPr lang="en-GB" sz="1200" b="1"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QUERY:</a:t>
            </a:r>
            <a:endParaRPr sz="1200" dirty="0">
              <a:solidFill>
                <a:srgbClr val="434343"/>
              </a:solidFill>
              <a:latin typeface="Nunito Light"/>
              <a:ea typeface="Nunito Light"/>
              <a:cs typeface="Nunito Light"/>
              <a:sym typeface="Nunito Light"/>
            </a:endParaRPr>
          </a:p>
          <a:p>
            <a:pPr lvl="0" algn="l"/>
            <a:r>
              <a:rPr lang="en-GB" sz="1800" dirty="0">
                <a:solidFill>
                  <a:srgbClr val="434343"/>
                </a:solidFill>
                <a:latin typeface="Nunito Light"/>
                <a:ea typeface="Nunito Light"/>
                <a:cs typeface="Nunito Light"/>
                <a:sym typeface="Nunito Light"/>
              </a:rPr>
              <a:t>	</a:t>
            </a:r>
            <a:r>
              <a:rPr lang="en-GB" sz="1200" dirty="0">
                <a:solidFill>
                  <a:srgbClr val="434343"/>
                </a:solidFill>
                <a:latin typeface="Nunito Light"/>
                <a:ea typeface="Nunito Light"/>
                <a:cs typeface="Nunito Light"/>
                <a:sym typeface="Nunito Light"/>
              </a:rPr>
              <a:t>select min(</a:t>
            </a:r>
            <a:r>
              <a:rPr lang="en-GB" sz="1200" dirty="0" err="1">
                <a:solidFill>
                  <a:srgbClr val="434343"/>
                </a:solidFill>
                <a:latin typeface="Nunito Light"/>
                <a:ea typeface="Nunito Light"/>
                <a:cs typeface="Nunito Light"/>
                <a:sym typeface="Nunito Light"/>
              </a:rPr>
              <a:t>pickup_datetime</a:t>
            </a:r>
            <a:r>
              <a:rPr lang="en-GB" sz="1200" dirty="0">
                <a:solidFill>
                  <a:srgbClr val="434343"/>
                </a:solidFill>
                <a:latin typeface="Nunito Light"/>
                <a:ea typeface="Nunito Light"/>
                <a:cs typeface="Nunito Light"/>
                <a:sym typeface="Nunito Light"/>
              </a:rPr>
              <a:t> ), max(</a:t>
            </a:r>
            <a:r>
              <a:rPr lang="en-GB" sz="1200" dirty="0" err="1">
                <a:solidFill>
                  <a:srgbClr val="434343"/>
                </a:solidFill>
                <a:latin typeface="Nunito Light"/>
                <a:ea typeface="Nunito Light"/>
                <a:cs typeface="Nunito Light"/>
                <a:sym typeface="Nunito Light"/>
              </a:rPr>
              <a:t>dropoff_datetime</a:t>
            </a:r>
            <a:r>
              <a:rPr lang="en-GB" sz="1200" dirty="0">
                <a:solidFill>
                  <a:srgbClr val="434343"/>
                </a:solidFill>
                <a:latin typeface="Nunito Light"/>
                <a:ea typeface="Nunito Light"/>
                <a:cs typeface="Nunito Light"/>
                <a:sym typeface="Nunito Light"/>
              </a:rPr>
              <a:t>)</a:t>
            </a: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	from </a:t>
            </a:r>
            <a:r>
              <a:rPr lang="en-GB" sz="1200" dirty="0" err="1">
                <a:solidFill>
                  <a:srgbClr val="434343"/>
                </a:solidFill>
                <a:latin typeface="Nunito Light"/>
                <a:ea typeface="Nunito Light"/>
                <a:cs typeface="Nunito Light"/>
                <a:sym typeface="Nunito Light"/>
              </a:rPr>
              <a:t>taxi_rides</a:t>
            </a: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CD485A14-E2E9-F249-8458-95479114036D}"/>
              </a:ext>
            </a:extLst>
          </p:cNvPr>
          <p:cNvPicPr>
            <a:picLocks noChangeAspect="1"/>
          </p:cNvPicPr>
          <p:nvPr/>
        </p:nvPicPr>
        <p:blipFill>
          <a:blip r:embed="rId3"/>
          <a:stretch>
            <a:fillRect/>
          </a:stretch>
        </p:blipFill>
        <p:spPr>
          <a:xfrm>
            <a:off x="2547132" y="4124091"/>
            <a:ext cx="4931228" cy="639109"/>
          </a:xfrm>
          <a:prstGeom prst="rect">
            <a:avLst/>
          </a:prstGeom>
        </p:spPr>
      </p:pic>
    </p:spTree>
    <p:extLst>
      <p:ext uri="{BB962C8B-B14F-4D97-AF65-F5344CB8AC3E}">
        <p14:creationId xmlns:p14="http://schemas.microsoft.com/office/powerpoint/2010/main" val="957207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262050" y="1229113"/>
            <a:ext cx="7532688" cy="1568450"/>
          </a:xfrm>
          <a:prstGeom prst="rect">
            <a:avLst/>
          </a:prstGeom>
        </p:spPr>
        <p:txBody>
          <a:bodyPr spcFirstLastPara="1" wrap="square" lIns="91425" tIns="91425" rIns="91425" bIns="91425" anchor="t" anchorCtr="0">
            <a:noAutofit/>
          </a:bodyPr>
          <a:lstStyle/>
          <a:p>
            <a:pPr lvl="0" algn="l"/>
            <a:r>
              <a:rPr lang="en-GB" sz="1800" u="sng" dirty="0">
                <a:solidFill>
                  <a:srgbClr val="434343"/>
                </a:solidFill>
                <a:latin typeface="Nunito Light"/>
                <a:ea typeface="Nunito Light"/>
                <a:cs typeface="Nunito Light"/>
                <a:sym typeface="Nunito Light"/>
              </a:rPr>
              <a:t>What are the geographical bounds of this dataset? Is it limited to Manhattan, or is Brooklyn, Queens, Staten Island, the Bronx, and New Jersey included? Where are most of the data points centralized at? Are there outliers?</a:t>
            </a:r>
            <a:br>
              <a:rPr lang="en-GB" sz="1800"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extLst>
      <p:ext uri="{BB962C8B-B14F-4D97-AF65-F5344CB8AC3E}">
        <p14:creationId xmlns:p14="http://schemas.microsoft.com/office/powerpoint/2010/main" val="3130382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188464" y="878833"/>
            <a:ext cx="2452688" cy="2092325"/>
          </a:xfrm>
          <a:prstGeom prst="rect">
            <a:avLst/>
          </a:prstGeom>
        </p:spPr>
        <p:txBody>
          <a:bodyPr spcFirstLastPara="1" wrap="square" lIns="91425" tIns="91425" rIns="91425" bIns="91425" anchor="t" anchorCtr="0">
            <a:noAutofit/>
          </a:bodyPr>
          <a:lstStyle/>
          <a:p>
            <a:pPr algn="l"/>
            <a:r>
              <a:rPr lang="en-GB" sz="1200" dirty="0">
                <a:solidFill>
                  <a:srgbClr val="434343"/>
                </a:solidFill>
                <a:latin typeface="Nunito Light"/>
              </a:rPr>
              <a:t>The geographical bounds of this specific dataset is mostly focused within </a:t>
            </a:r>
            <a:r>
              <a:rPr lang="en-GB" sz="1200" b="1" dirty="0">
                <a:solidFill>
                  <a:srgbClr val="434343"/>
                </a:solidFill>
                <a:latin typeface="Nunito Light"/>
              </a:rPr>
              <a:t>New York</a:t>
            </a:r>
            <a:r>
              <a:rPr lang="en-GB" sz="1200" dirty="0">
                <a:solidFill>
                  <a:srgbClr val="434343"/>
                </a:solidFill>
                <a:latin typeface="Nunito Light"/>
              </a:rPr>
              <a:t>, specifically within </a:t>
            </a:r>
            <a:r>
              <a:rPr lang="en-GB" sz="1200" b="1" dirty="0">
                <a:solidFill>
                  <a:srgbClr val="434343"/>
                </a:solidFill>
                <a:latin typeface="Nunito Light"/>
              </a:rPr>
              <a:t>NYC</a:t>
            </a:r>
            <a:r>
              <a:rPr lang="en-GB" sz="1200" dirty="0">
                <a:solidFill>
                  <a:srgbClr val="434343"/>
                </a:solidFill>
                <a:latin typeface="Nunito Light"/>
              </a:rPr>
              <a:t>.</a:t>
            </a:r>
            <a:br>
              <a:rPr lang="en-GB" sz="1200" dirty="0">
                <a:solidFill>
                  <a:srgbClr val="434343"/>
                </a:solidFill>
                <a:latin typeface="Nunito Light"/>
              </a:rPr>
            </a:br>
            <a:r>
              <a:rPr lang="en-GB" sz="1200" i="1" dirty="0">
                <a:solidFill>
                  <a:srgbClr val="434343"/>
                </a:solidFill>
                <a:latin typeface="Nunito Light"/>
              </a:rPr>
              <a:t>Primarily Manhattan, some representation in the west side of Brooklyn and a very small piece of eastern New Jersey</a:t>
            </a:r>
            <a:br>
              <a:rPr lang="en-GB" sz="1200" dirty="0">
                <a:solidFill>
                  <a:srgbClr val="434343"/>
                </a:solidFill>
                <a:latin typeface="Nunito Light"/>
              </a:rPr>
            </a:br>
            <a:r>
              <a:rPr lang="en-GB" sz="1200" b="1" i="1" dirty="0">
                <a:solidFill>
                  <a:srgbClr val="434343"/>
                </a:solidFill>
                <a:latin typeface="Nunito Light"/>
              </a:rPr>
              <a:t>It is quite obvious that the core operation takes place in NYC.</a:t>
            </a:r>
            <a:br>
              <a:rPr lang="en-GB" sz="1200" dirty="0">
                <a:solidFill>
                  <a:srgbClr val="434343"/>
                </a:solidFill>
                <a:latin typeface="Nunito Light"/>
              </a:rPr>
            </a:br>
            <a:endParaRPr sz="1200" dirty="0">
              <a:solidFill>
                <a:srgbClr val="434343"/>
              </a:solidFill>
              <a:latin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5" name="Picture 4">
            <a:extLst>
              <a:ext uri="{FF2B5EF4-FFF2-40B4-BE49-F238E27FC236}">
                <a16:creationId xmlns:a16="http://schemas.microsoft.com/office/drawing/2014/main" id="{A79BE586-A892-634C-953B-CB09C0F60FE7}"/>
              </a:ext>
            </a:extLst>
          </p:cNvPr>
          <p:cNvPicPr>
            <a:picLocks noChangeAspect="1"/>
          </p:cNvPicPr>
          <p:nvPr/>
        </p:nvPicPr>
        <p:blipFill>
          <a:blip r:embed="rId3"/>
          <a:stretch>
            <a:fillRect/>
          </a:stretch>
        </p:blipFill>
        <p:spPr>
          <a:xfrm>
            <a:off x="329050" y="3263980"/>
            <a:ext cx="4263775" cy="1775123"/>
          </a:xfrm>
          <a:prstGeom prst="rect">
            <a:avLst/>
          </a:prstGeom>
        </p:spPr>
      </p:pic>
      <p:pic>
        <p:nvPicPr>
          <p:cNvPr id="4" name="Picture 3">
            <a:extLst>
              <a:ext uri="{FF2B5EF4-FFF2-40B4-BE49-F238E27FC236}">
                <a16:creationId xmlns:a16="http://schemas.microsoft.com/office/drawing/2014/main" id="{221BA651-D915-3548-830B-AC542B655856}"/>
              </a:ext>
            </a:extLst>
          </p:cNvPr>
          <p:cNvPicPr>
            <a:picLocks noChangeAspect="1"/>
          </p:cNvPicPr>
          <p:nvPr/>
        </p:nvPicPr>
        <p:blipFill>
          <a:blip r:embed="rId4"/>
          <a:stretch>
            <a:fillRect/>
          </a:stretch>
        </p:blipFill>
        <p:spPr>
          <a:xfrm>
            <a:off x="2780855" y="815075"/>
            <a:ext cx="6101095" cy="2385147"/>
          </a:xfrm>
          <a:prstGeom prst="rect">
            <a:avLst/>
          </a:prstGeom>
        </p:spPr>
      </p:pic>
    </p:spTree>
    <p:extLst>
      <p:ext uri="{BB962C8B-B14F-4D97-AF65-F5344CB8AC3E}">
        <p14:creationId xmlns:p14="http://schemas.microsoft.com/office/powerpoint/2010/main" val="49176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262050" y="904740"/>
            <a:ext cx="7532688" cy="1566863"/>
          </a:xfrm>
          <a:prstGeom prst="rect">
            <a:avLst/>
          </a:prstGeom>
        </p:spPr>
        <p:txBody>
          <a:bodyPr spcFirstLastPara="1" wrap="square" lIns="91425" tIns="91425" rIns="91425" bIns="91425" anchor="t" anchorCtr="0">
            <a:noAutofit/>
          </a:bodyPr>
          <a:lstStyle/>
          <a:p>
            <a:pPr algn="l"/>
            <a:r>
              <a:rPr lang="en-GB" sz="1200" dirty="0">
                <a:solidFill>
                  <a:srgbClr val="434343"/>
                </a:solidFill>
                <a:latin typeface="Nunito Light"/>
                <a:ea typeface="Nunito Light"/>
                <a:cs typeface="Nunito Light"/>
                <a:sym typeface="Nunito Light"/>
              </a:rPr>
              <a:t>I can see from the images on the map the density of data in certain geographies, namely within NYC. </a:t>
            </a: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There are also </a:t>
            </a:r>
            <a:r>
              <a:rPr lang="en-GB" sz="1200" dirty="0">
                <a:solidFill>
                  <a:srgbClr val="434343"/>
                </a:solidFill>
                <a:latin typeface="Nunito Light"/>
                <a:sym typeface="Nunito Light"/>
              </a:rPr>
              <a:t>some outliers (</a:t>
            </a:r>
            <a:r>
              <a:rPr lang="en-GB" sz="1200" dirty="0">
                <a:solidFill>
                  <a:srgbClr val="434343"/>
                </a:solidFill>
                <a:latin typeface="Nunito Light"/>
              </a:rPr>
              <a:t>both La-Guardia and JFK</a:t>
            </a:r>
            <a:r>
              <a:rPr lang="en-GB" sz="1200" dirty="0">
                <a:solidFill>
                  <a:srgbClr val="434343"/>
                </a:solidFill>
                <a:latin typeface="Nunito Light"/>
                <a:sym typeface="Nunito Light"/>
              </a:rPr>
              <a:t>), as we can see in the following image</a:t>
            </a:r>
            <a:r>
              <a:rPr lang="en-GB" sz="1200" dirty="0">
                <a:solidFill>
                  <a:srgbClr val="434343"/>
                </a:solidFill>
                <a:latin typeface="Nunito Light"/>
                <a:ea typeface="Nunito Light"/>
                <a:cs typeface="Nunito Light"/>
                <a:sym typeface="Nunito Light"/>
              </a:rPr>
              <a:t>:</a:t>
            </a: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3" name="Picture 2">
            <a:extLst>
              <a:ext uri="{FF2B5EF4-FFF2-40B4-BE49-F238E27FC236}">
                <a16:creationId xmlns:a16="http://schemas.microsoft.com/office/drawing/2014/main" id="{5B248CFE-1126-B842-8CF9-3B6F9FA5D494}"/>
              </a:ext>
            </a:extLst>
          </p:cNvPr>
          <p:cNvPicPr>
            <a:picLocks noChangeAspect="1"/>
          </p:cNvPicPr>
          <p:nvPr/>
        </p:nvPicPr>
        <p:blipFill>
          <a:blip r:embed="rId3"/>
          <a:stretch>
            <a:fillRect/>
          </a:stretch>
        </p:blipFill>
        <p:spPr>
          <a:xfrm>
            <a:off x="1140275" y="1841735"/>
            <a:ext cx="6568120" cy="2657797"/>
          </a:xfrm>
          <a:prstGeom prst="rect">
            <a:avLst/>
          </a:prstGeom>
        </p:spPr>
      </p:pic>
    </p:spTree>
    <p:extLst>
      <p:ext uri="{BB962C8B-B14F-4D97-AF65-F5344CB8AC3E}">
        <p14:creationId xmlns:p14="http://schemas.microsoft.com/office/powerpoint/2010/main" val="1268726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21"/>
        <p:cNvGrpSpPr/>
        <p:nvPr/>
      </p:nvGrpSpPr>
      <p:grpSpPr>
        <a:xfrm>
          <a:off x="0" y="0"/>
          <a:ext cx="0" cy="0"/>
          <a:chOff x="0" y="0"/>
          <a:chExt cx="0" cy="0"/>
        </a:xfrm>
      </p:grpSpPr>
      <p:sp>
        <p:nvSpPr>
          <p:cNvPr id="122" name="Google Shape;122;p26"/>
          <p:cNvSpPr txBox="1">
            <a:spLocks noGrp="1"/>
          </p:cNvSpPr>
          <p:nvPr>
            <p:ph type="ctrTitle"/>
          </p:nvPr>
        </p:nvSpPr>
        <p:spPr>
          <a:xfrm>
            <a:off x="319100" y="845850"/>
            <a:ext cx="7532700" cy="34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You notice that the dataset does not contain explicit data points </a:t>
            </a:r>
            <a:r>
              <a:rPr lang="en" sz="1800" dirty="0" err="1">
                <a:solidFill>
                  <a:srgbClr val="434343"/>
                </a:solidFill>
                <a:latin typeface="Nunito Light"/>
                <a:ea typeface="Nunito Light"/>
                <a:cs typeface="Nunito Light"/>
                <a:sym typeface="Nunito Light"/>
              </a:rPr>
              <a:t>out-of</a:t>
            </a:r>
            <a:r>
              <a:rPr lang="en" sz="1800" dirty="0">
                <a:solidFill>
                  <a:srgbClr val="434343"/>
                </a:solidFill>
                <a:latin typeface="Nunito Light"/>
                <a:ea typeface="Nunito Light"/>
                <a:cs typeface="Nunito Light"/>
                <a:sym typeface="Nunito Light"/>
              </a:rPr>
              <a:t> the-box, we’ll need to enrich the dataset with relevant fields: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You notice that ride price is not included, but figure it could be derived. Based on information about New York taxi prices gleaned from the internet, create a calculated field called  `price` using the `duration`, `distance`, and `passenger count` fields.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260950" y="937418"/>
            <a:ext cx="8521700" cy="3268663"/>
          </a:xfrm>
          <a:prstGeom prst="rect">
            <a:avLst/>
          </a:prstGeom>
        </p:spPr>
        <p:txBody>
          <a:bodyPr spcFirstLastPara="1" wrap="square" lIns="91425" tIns="91425" rIns="91425" bIns="91425" anchor="t" anchorCtr="0">
            <a:noAutofit/>
          </a:bodyPr>
          <a:lstStyle/>
          <a:p>
            <a:pPr lvl="0" algn="l"/>
            <a:r>
              <a:rPr lang="en" sz="1800" u="sng" dirty="0">
                <a:solidFill>
                  <a:srgbClr val="434343"/>
                </a:solidFill>
                <a:latin typeface="Nunito Light"/>
                <a:ea typeface="Nunito Light"/>
                <a:cs typeface="Nunito Light"/>
                <a:sym typeface="Nunito Light"/>
              </a:rPr>
              <a:t>Based on information about New York taxi prices gleaned from the internet, create a calculated field called  `price` using the `duration`, `distance`, and `passenger count` fields.</a:t>
            </a:r>
            <a:endParaRPr sz="1800" u="sng"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lvl="0" algn="l"/>
            <a:r>
              <a:rPr lang="en-GB" sz="1200" dirty="0">
                <a:solidFill>
                  <a:srgbClr val="434343"/>
                </a:solidFill>
                <a:latin typeface="Nunito Light"/>
                <a:ea typeface="Nunito Light"/>
                <a:cs typeface="Nunito Light"/>
                <a:sym typeface="Nunito Light"/>
              </a:rPr>
              <a:t>Based on the following resources (</a:t>
            </a:r>
            <a:r>
              <a:rPr lang="en-GB" sz="1200" dirty="0">
                <a:solidFill>
                  <a:srgbClr val="434343"/>
                </a:solidFill>
                <a:latin typeface="Nunito Light"/>
                <a:ea typeface="Nunito Light"/>
                <a:cs typeface="Nunito Light"/>
                <a:sym typeface="Nunito Light"/>
                <a:hlinkClick r:id="rId3"/>
              </a:rPr>
              <a:t>Taxi Fare </a:t>
            </a:r>
            <a:r>
              <a:rPr lang="en-GB" sz="1200" dirty="0">
                <a:solidFill>
                  <a:srgbClr val="434343"/>
                </a:solidFill>
                <a:latin typeface="Nunito Light"/>
                <a:ea typeface="Nunito Light"/>
                <a:cs typeface="Nunito Light"/>
                <a:sym typeface="Nunito Light"/>
              </a:rPr>
              <a:t>and </a:t>
            </a:r>
            <a:r>
              <a:rPr lang="en-GB" sz="1200" dirty="0">
                <a:solidFill>
                  <a:srgbClr val="434343"/>
                </a:solidFill>
                <a:latin typeface="Nunito Light"/>
                <a:ea typeface="Nunito Light"/>
                <a:cs typeface="Nunito Light"/>
                <a:sym typeface="Nunito Light"/>
                <a:hlinkClick r:id="rId4"/>
              </a:rPr>
              <a:t>Taxi-Calculator</a:t>
            </a:r>
            <a:r>
              <a:rPr lang="en-GB" sz="1200" dirty="0">
                <a:solidFill>
                  <a:srgbClr val="434343"/>
                </a:solidFill>
                <a:latin typeface="Nunito Light"/>
                <a:ea typeface="Nunito Light"/>
                <a:cs typeface="Nunito Light"/>
                <a:sym typeface="Nunito Light"/>
              </a:rPr>
              <a:t> and </a:t>
            </a:r>
            <a:r>
              <a:rPr lang="en-GB" sz="1200" dirty="0">
                <a:solidFill>
                  <a:srgbClr val="434343"/>
                </a:solidFill>
                <a:latin typeface="Nunito Light"/>
                <a:ea typeface="Nunito Light"/>
                <a:cs typeface="Nunito Light"/>
                <a:sym typeface="Nunito Light"/>
                <a:hlinkClick r:id="rId5"/>
              </a:rPr>
              <a:t>Info</a:t>
            </a:r>
            <a:r>
              <a:rPr lang="en-GB" sz="1200" dirty="0">
                <a:solidFill>
                  <a:srgbClr val="434343"/>
                </a:solidFill>
                <a:latin typeface="Nunito Light"/>
                <a:ea typeface="Nunito Light"/>
                <a:cs typeface="Nunito Light"/>
                <a:sym typeface="Nunito Light"/>
              </a:rPr>
              <a:t>) I looked for the definition of a calculation formula to determine the price of the trip. I considered not to use the number of passengers, because it should not influence the price of the trip.</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It is important to point out that we considered the variables duration in seconds and distance in km.</a:t>
            </a: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So based on the information obtained, we consider that  - The basic fee is $2.50, the </a:t>
            </a:r>
            <a:r>
              <a:rPr lang="en-GB" sz="1200" dirty="0" err="1">
                <a:solidFill>
                  <a:srgbClr val="434343"/>
                </a:solidFill>
                <a:latin typeface="Nunito Light"/>
                <a:ea typeface="Nunito Light"/>
                <a:cs typeface="Nunito Light"/>
                <a:sym typeface="Nunito Light"/>
              </a:rPr>
              <a:t>kilometer</a:t>
            </a:r>
            <a:r>
              <a:rPr lang="en-GB" sz="1200" dirty="0">
                <a:solidFill>
                  <a:srgbClr val="434343"/>
                </a:solidFill>
                <a:latin typeface="Nunito Light"/>
                <a:ea typeface="Nunito Light"/>
                <a:cs typeface="Nunito Light"/>
                <a:sym typeface="Nunito Light"/>
              </a:rPr>
              <a:t> price is $1.56. For standing and waiting time, $30.00 is charged per hour.</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So, the calculation formula is as follows (ignore waiting times per hour):</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Price = Base fee + </a:t>
            </a:r>
            <a:r>
              <a:rPr lang="en-GB" sz="1200" b="1" strike="sngStrike" dirty="0">
                <a:solidFill>
                  <a:srgbClr val="434343"/>
                </a:solidFill>
                <a:latin typeface="Nunito Light"/>
                <a:ea typeface="Nunito Light"/>
                <a:cs typeface="Nunito Light"/>
                <a:sym typeface="Nunito Light"/>
              </a:rPr>
              <a:t>(Cost per minute * time in ride) </a:t>
            </a:r>
            <a:r>
              <a:rPr lang="en-GB" sz="1200" b="1" dirty="0">
                <a:solidFill>
                  <a:srgbClr val="434343"/>
                </a:solidFill>
                <a:latin typeface="Nunito Light"/>
                <a:ea typeface="Nunito Light"/>
                <a:cs typeface="Nunito Light"/>
                <a:sym typeface="Nunito Light"/>
              </a:rPr>
              <a:t>+ (Cost per km * ride distance/0.62137119223733)</a:t>
            </a:r>
            <a:endParaRPr sz="12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extLst>
      <p:ext uri="{BB962C8B-B14F-4D97-AF65-F5344CB8AC3E}">
        <p14:creationId xmlns:p14="http://schemas.microsoft.com/office/powerpoint/2010/main" val="803083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262050" y="1003300"/>
            <a:ext cx="7532688" cy="1568450"/>
          </a:xfrm>
          <a:prstGeom prst="rect">
            <a:avLst/>
          </a:prstGeom>
        </p:spPr>
        <p:txBody>
          <a:bodyPr spcFirstLastPara="1" wrap="square" lIns="91425" tIns="91425" rIns="91425" bIns="91425" anchor="t" anchorCtr="0">
            <a:noAutofit/>
          </a:bodyPr>
          <a:lstStyle/>
          <a:p>
            <a:pPr lvl="0" algn="l"/>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Price = 2,50+ (1,56 * Distance / 0.6214)</a:t>
            </a:r>
            <a:endParaRPr sz="12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3" name="Picture 2" descr="Table&#10;&#10;Description automatically generated with low confidence">
            <a:extLst>
              <a:ext uri="{FF2B5EF4-FFF2-40B4-BE49-F238E27FC236}">
                <a16:creationId xmlns:a16="http://schemas.microsoft.com/office/drawing/2014/main" id="{39AA7590-DB64-D842-B483-9CA9EDE4A396}"/>
              </a:ext>
            </a:extLst>
          </p:cNvPr>
          <p:cNvPicPr>
            <a:picLocks noChangeAspect="1"/>
          </p:cNvPicPr>
          <p:nvPr/>
        </p:nvPicPr>
        <p:blipFill>
          <a:blip r:embed="rId3"/>
          <a:stretch>
            <a:fillRect/>
          </a:stretch>
        </p:blipFill>
        <p:spPr>
          <a:xfrm>
            <a:off x="1547158" y="2120099"/>
            <a:ext cx="6399079" cy="2020101"/>
          </a:xfrm>
          <a:prstGeom prst="rect">
            <a:avLst/>
          </a:prstGeom>
        </p:spPr>
      </p:pic>
    </p:spTree>
    <p:extLst>
      <p:ext uri="{BB962C8B-B14F-4D97-AF65-F5344CB8AC3E}">
        <p14:creationId xmlns:p14="http://schemas.microsoft.com/office/powerpoint/2010/main" val="2988428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262050" y="1003300"/>
            <a:ext cx="7532688" cy="1568450"/>
          </a:xfrm>
          <a:prstGeom prst="rect">
            <a:avLst/>
          </a:prstGeom>
        </p:spPr>
        <p:txBody>
          <a:bodyPr spcFirstLastPara="1" wrap="square" lIns="91425" tIns="91425" rIns="91425" bIns="91425" anchor="t" anchorCtr="0">
            <a:noAutofit/>
          </a:bodyPr>
          <a:lstStyle/>
          <a:p>
            <a:pPr lvl="0" algn="l"/>
            <a:r>
              <a:rPr lang="en" sz="1800" u="sng" dirty="0">
                <a:solidFill>
                  <a:srgbClr val="434343"/>
                </a:solidFill>
                <a:latin typeface="Nunito Light"/>
                <a:ea typeface="Nunito Light"/>
                <a:cs typeface="Nunito Light"/>
                <a:sym typeface="Nunito Light"/>
              </a:rPr>
              <a:t>To be able to analyze where this is happening, you will need to create a calculated field called `distance-to-duration ratio`.</a:t>
            </a:r>
            <a:endParaRPr sz="1800" u="sng"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algn="l"/>
            <a:br>
              <a:rPr lang="en-GB" sz="1200" dirty="0">
                <a:solidFill>
                  <a:srgbClr val="434343"/>
                </a:solidFill>
                <a:latin typeface="Nunito Light"/>
                <a:ea typeface="Nunito Light"/>
                <a:cs typeface="Nunito Light"/>
                <a:sym typeface="Nunito Light"/>
              </a:rPr>
            </a:br>
            <a:r>
              <a:rPr lang="en" sz="1200" b="1" dirty="0">
                <a:solidFill>
                  <a:srgbClr val="434343"/>
                </a:solidFill>
                <a:latin typeface="Nunito Light"/>
                <a:ea typeface="Nunito Light"/>
                <a:cs typeface="Nunito Light"/>
                <a:sym typeface="Nunito Light"/>
              </a:rPr>
              <a:t>distance-to-duration ratio</a:t>
            </a:r>
            <a:r>
              <a:rPr lang="en-GB" sz="1200" b="1" dirty="0">
                <a:solidFill>
                  <a:srgbClr val="434343"/>
                </a:solidFill>
                <a:latin typeface="Nunito Light"/>
                <a:ea typeface="Nunito Light"/>
                <a:cs typeface="Nunito Light"/>
                <a:sym typeface="Nunito Light"/>
              </a:rPr>
              <a:t> = distance / duration</a:t>
            </a:r>
            <a:br>
              <a:rPr lang="en-GB" sz="1200" b="1" dirty="0">
                <a:solidFill>
                  <a:srgbClr val="434343"/>
                </a:solidFill>
                <a:latin typeface="Nunito Light"/>
                <a:ea typeface="Nunito Light"/>
                <a:cs typeface="Nunito Light"/>
                <a:sym typeface="Nunito Light"/>
              </a:rPr>
            </a:b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18D02A48-780E-494C-91E7-B12C669E85A0}"/>
              </a:ext>
            </a:extLst>
          </p:cNvPr>
          <p:cNvPicPr>
            <a:picLocks noChangeAspect="1"/>
          </p:cNvPicPr>
          <p:nvPr/>
        </p:nvPicPr>
        <p:blipFill>
          <a:blip r:embed="rId3"/>
          <a:stretch>
            <a:fillRect/>
          </a:stretch>
        </p:blipFill>
        <p:spPr>
          <a:xfrm>
            <a:off x="2087772" y="2759975"/>
            <a:ext cx="5630238" cy="1690729"/>
          </a:xfrm>
          <a:prstGeom prst="rect">
            <a:avLst/>
          </a:prstGeom>
        </p:spPr>
      </p:pic>
    </p:spTree>
    <p:extLst>
      <p:ext uri="{BB962C8B-B14F-4D97-AF65-F5344CB8AC3E}">
        <p14:creationId xmlns:p14="http://schemas.microsoft.com/office/powerpoint/2010/main" val="3337322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3753638" y="2124563"/>
            <a:ext cx="1636725" cy="894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idx="4294967295"/>
          </p:nvPr>
        </p:nvSpPr>
        <p:spPr>
          <a:xfrm>
            <a:off x="262050" y="1075549"/>
            <a:ext cx="7532688" cy="1568450"/>
          </a:xfrm>
          <a:prstGeom prst="rect">
            <a:avLst/>
          </a:prstGeom>
        </p:spPr>
        <p:txBody>
          <a:bodyPr spcFirstLastPara="1" wrap="square" lIns="91425" tIns="91425" rIns="91425" bIns="91425" anchor="t" anchorCtr="0">
            <a:noAutofit/>
          </a:bodyPr>
          <a:lstStyle/>
          <a:p>
            <a:pPr algn="l"/>
            <a:r>
              <a:rPr lang="en" sz="1200" b="1" dirty="0">
                <a:solidFill>
                  <a:srgbClr val="434343"/>
                </a:solidFill>
                <a:latin typeface="Nunito Light"/>
                <a:ea typeface="Nunito Light"/>
                <a:cs typeface="Nunito Light"/>
                <a:sym typeface="Nunito Light"/>
                <a:hlinkClick r:id="rId3"/>
              </a:rPr>
              <a:t>duration-to-distance-ratio</a:t>
            </a:r>
            <a:r>
              <a:rPr lang="en-GB" sz="1200" b="1" dirty="0">
                <a:solidFill>
                  <a:srgbClr val="434343"/>
                </a:solidFill>
                <a:latin typeface="Nunito Light"/>
                <a:ea typeface="Nunito Light"/>
                <a:cs typeface="Nunito Light"/>
                <a:sym typeface="Nunito Light"/>
                <a:hlinkClick r:id="rId3"/>
              </a:rPr>
              <a:t> = IIF([Distance]&gt;0.1 AND [Distance]&lt;1000 AND [Duration]&gt;59 AND [Duration]&lt;=86060, [Duration]/([Distance]*60),0)</a:t>
            </a:r>
            <a:br>
              <a:rPr lang="en-GB" sz="1200" b="1" dirty="0">
                <a:solidFill>
                  <a:srgbClr val="434343"/>
                </a:solidFill>
                <a:latin typeface="Nunito Light"/>
                <a:ea typeface="Nunito Light"/>
                <a:cs typeface="Nunito Light"/>
                <a:sym typeface="Nunito Light"/>
                <a:hlinkClick r:id="rId3"/>
              </a:rPr>
            </a:b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4" name="Picture 3" descr="A picture containing diagram&#10;&#10;Description automatically generated">
            <a:extLst>
              <a:ext uri="{FF2B5EF4-FFF2-40B4-BE49-F238E27FC236}">
                <a16:creationId xmlns:a16="http://schemas.microsoft.com/office/drawing/2014/main" id="{9D8E4D14-AB44-0442-8E46-0F2FFA19F649}"/>
              </a:ext>
            </a:extLst>
          </p:cNvPr>
          <p:cNvPicPr>
            <a:picLocks noChangeAspect="1"/>
          </p:cNvPicPr>
          <p:nvPr/>
        </p:nvPicPr>
        <p:blipFill>
          <a:blip r:embed="rId4"/>
          <a:stretch>
            <a:fillRect/>
          </a:stretch>
        </p:blipFill>
        <p:spPr>
          <a:xfrm>
            <a:off x="1488766" y="2264426"/>
            <a:ext cx="4980214" cy="1280093"/>
          </a:xfrm>
          <a:prstGeom prst="rect">
            <a:avLst/>
          </a:prstGeom>
        </p:spPr>
      </p:pic>
    </p:spTree>
    <p:extLst>
      <p:ext uri="{BB962C8B-B14F-4D97-AF65-F5344CB8AC3E}">
        <p14:creationId xmlns:p14="http://schemas.microsoft.com/office/powerpoint/2010/main" val="1014935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26"/>
        <p:cNvGrpSpPr/>
        <p:nvPr/>
      </p:nvGrpSpPr>
      <p:grpSpPr>
        <a:xfrm>
          <a:off x="0" y="0"/>
          <a:ext cx="0" cy="0"/>
          <a:chOff x="0" y="0"/>
          <a:chExt cx="0" cy="0"/>
        </a:xfrm>
      </p:grpSpPr>
      <p:sp>
        <p:nvSpPr>
          <p:cNvPr id="127" name="Google Shape;127;p27"/>
          <p:cNvSpPr txBox="1">
            <a:spLocks noGrp="1"/>
          </p:cNvSpPr>
          <p:nvPr>
            <p:ph type="ctrTitle"/>
          </p:nvPr>
        </p:nvSpPr>
        <p:spPr>
          <a:xfrm>
            <a:off x="338975" y="1408650"/>
            <a:ext cx="7532700" cy="23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Let’s understand the scope and distribution various dimensions within the dataset. Calculate the </a:t>
            </a:r>
            <a:r>
              <a:rPr lang="en" sz="1800" b="1" dirty="0">
                <a:solidFill>
                  <a:srgbClr val="434343"/>
                </a:solidFill>
                <a:latin typeface="Nunito"/>
                <a:ea typeface="Nunito"/>
                <a:cs typeface="Nunito"/>
                <a:sym typeface="Nunito"/>
              </a:rPr>
              <a:t>average</a:t>
            </a:r>
            <a:r>
              <a:rPr lang="en" sz="1800" dirty="0">
                <a:solidFill>
                  <a:srgbClr val="434343"/>
                </a:solidFill>
                <a:latin typeface="Nunito Light"/>
                <a:ea typeface="Nunito Light"/>
                <a:cs typeface="Nunito Light"/>
                <a:sym typeface="Nunito Light"/>
              </a:rPr>
              <a:t>, </a:t>
            </a:r>
            <a:r>
              <a:rPr lang="en" sz="1800" b="1" dirty="0">
                <a:solidFill>
                  <a:srgbClr val="434343"/>
                </a:solidFill>
                <a:latin typeface="Nunito"/>
                <a:ea typeface="Nunito"/>
                <a:cs typeface="Nunito"/>
                <a:sym typeface="Nunito"/>
              </a:rPr>
              <a:t>median</a:t>
            </a:r>
            <a:r>
              <a:rPr lang="en" sz="1800" dirty="0">
                <a:solidFill>
                  <a:srgbClr val="434343"/>
                </a:solidFill>
                <a:latin typeface="Nunito Light"/>
                <a:ea typeface="Nunito Light"/>
                <a:cs typeface="Nunito Light"/>
                <a:sym typeface="Nunito Light"/>
              </a:rPr>
              <a:t>, and the </a:t>
            </a:r>
            <a:r>
              <a:rPr lang="en" sz="1800" b="1" dirty="0">
                <a:solidFill>
                  <a:srgbClr val="434343"/>
                </a:solidFill>
                <a:latin typeface="Nunito"/>
                <a:ea typeface="Nunito"/>
                <a:cs typeface="Nunito"/>
                <a:sym typeface="Nunito"/>
              </a:rPr>
              <a:t>first &amp; second standard deviation of the mean</a:t>
            </a:r>
            <a:r>
              <a:rPr lang="en" sz="1800" dirty="0">
                <a:solidFill>
                  <a:srgbClr val="434343"/>
                </a:solidFill>
                <a:latin typeface="Nunito Light"/>
                <a:ea typeface="Nunito Light"/>
                <a:cs typeface="Nunito Light"/>
                <a:sym typeface="Nunito Light"/>
              </a:rPr>
              <a:t> for the following measures: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duration</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distance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passenger counts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duration-to-distance ratio</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price</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26"/>
        <p:cNvGrpSpPr/>
        <p:nvPr/>
      </p:nvGrpSpPr>
      <p:grpSpPr>
        <a:xfrm>
          <a:off x="0" y="0"/>
          <a:ext cx="0" cy="0"/>
          <a:chOff x="0" y="0"/>
          <a:chExt cx="0" cy="0"/>
        </a:xfrm>
      </p:grpSpPr>
      <p:sp>
        <p:nvSpPr>
          <p:cNvPr id="3" name="Google Shape;132;p28">
            <a:extLst>
              <a:ext uri="{FF2B5EF4-FFF2-40B4-BE49-F238E27FC236}">
                <a16:creationId xmlns:a16="http://schemas.microsoft.com/office/drawing/2014/main" id="{64CE5551-E0A0-AD4B-9B5A-37E5B0EB7CC4}"/>
              </a:ext>
            </a:extLst>
          </p:cNvPr>
          <p:cNvSpPr txBox="1">
            <a:spLocks/>
          </p:cNvSpPr>
          <p:nvPr/>
        </p:nvSpPr>
        <p:spPr>
          <a:xfrm>
            <a:off x="262050" y="177875"/>
            <a:ext cx="8520600" cy="63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3600" dirty="0">
                <a:solidFill>
                  <a:srgbClr val="434343"/>
                </a:solidFill>
                <a:latin typeface="Nunito Light"/>
                <a:ea typeface="Nunito Light"/>
                <a:cs typeface="Nunito Light"/>
                <a:sym typeface="Nunito Light"/>
              </a:rPr>
              <a:t>Answer Slide</a:t>
            </a:r>
          </a:p>
          <a:p>
            <a:pPr algn="l"/>
            <a:r>
              <a:rPr lang="en-GB" sz="1200" b="1" dirty="0">
                <a:solidFill>
                  <a:srgbClr val="434343"/>
                </a:solidFill>
                <a:latin typeface="Nunito Light"/>
                <a:ea typeface="Nunito Light"/>
                <a:cs typeface="Nunito Light"/>
                <a:sym typeface="Nunito Light"/>
              </a:rPr>
              <a:t>Data Cleaning</a:t>
            </a:r>
          </a:p>
          <a:p>
            <a:pPr algn="l"/>
            <a:r>
              <a:rPr lang="en-GB" sz="1800" dirty="0">
                <a:solidFill>
                  <a:srgbClr val="434343"/>
                </a:solidFill>
                <a:latin typeface="Nunito Light"/>
              </a:rPr>
              <a:t>I need to perform some amount of data cleaning, to remove the outliers above. </a:t>
            </a:r>
            <a:endParaRPr lang="en-GB" sz="1800" dirty="0">
              <a:solidFill>
                <a:srgbClr val="434343"/>
              </a:solidFill>
              <a:latin typeface="Nunito Light"/>
              <a:sym typeface="Nunito Light"/>
            </a:endParaRPr>
          </a:p>
          <a:p>
            <a:pPr algn="l"/>
            <a:endParaRPr lang="en-PT" sz="1800" dirty="0"/>
          </a:p>
          <a:p>
            <a:pPr algn="l"/>
            <a:r>
              <a:rPr lang="en-PT" sz="1800" dirty="0"/>
              <a:t>Apply filters</a:t>
            </a:r>
            <a:endParaRPr lang="en-GB" sz="1800" dirty="0">
              <a:solidFill>
                <a:srgbClr val="434343"/>
              </a:solidFill>
              <a:latin typeface="Nunito Light"/>
              <a:ea typeface="Nunito Light"/>
              <a:cs typeface="Nunito Light"/>
              <a:sym typeface="Nunito Light"/>
            </a:endParaRPr>
          </a:p>
          <a:p>
            <a:pPr algn="l"/>
            <a:r>
              <a:rPr lang="en-PT" sz="1200" dirty="0"/>
              <a:t>Duration: </a:t>
            </a:r>
            <a:r>
              <a:rPr lang="en-GB" sz="1200" dirty="0"/>
              <a:t>duration &lt; 86400s</a:t>
            </a:r>
            <a:br>
              <a:rPr lang="en-GB" sz="1200" dirty="0"/>
            </a:br>
            <a:br>
              <a:rPr lang="en-PT" sz="1200" dirty="0"/>
            </a:br>
            <a:br>
              <a:rPr lang="en-PT" sz="1200" dirty="0"/>
            </a:br>
            <a:br>
              <a:rPr lang="en-PT" sz="1200" dirty="0"/>
            </a:br>
            <a:endParaRPr lang="en-GB" sz="1200" dirty="0">
              <a:solidFill>
                <a:srgbClr val="434343"/>
              </a:solidFill>
              <a:latin typeface="Nunito Light"/>
              <a:ea typeface="Nunito Light"/>
              <a:cs typeface="Nunito Light"/>
              <a:sym typeface="Nunito Light"/>
            </a:endParaRPr>
          </a:p>
        </p:txBody>
      </p:sp>
      <p:pic>
        <p:nvPicPr>
          <p:cNvPr id="5" name="Picture 4">
            <a:extLst>
              <a:ext uri="{FF2B5EF4-FFF2-40B4-BE49-F238E27FC236}">
                <a16:creationId xmlns:a16="http://schemas.microsoft.com/office/drawing/2014/main" id="{122D7F63-DF9A-6042-A974-B09773349E11}"/>
              </a:ext>
            </a:extLst>
          </p:cNvPr>
          <p:cNvPicPr>
            <a:picLocks noChangeAspect="1"/>
          </p:cNvPicPr>
          <p:nvPr/>
        </p:nvPicPr>
        <p:blipFill>
          <a:blip r:embed="rId3"/>
          <a:stretch>
            <a:fillRect/>
          </a:stretch>
        </p:blipFill>
        <p:spPr>
          <a:xfrm>
            <a:off x="262050" y="2132552"/>
            <a:ext cx="3894834" cy="1982249"/>
          </a:xfrm>
          <a:prstGeom prst="rect">
            <a:avLst/>
          </a:prstGeom>
        </p:spPr>
      </p:pic>
      <p:pic>
        <p:nvPicPr>
          <p:cNvPr id="6" name="Picture 5">
            <a:extLst>
              <a:ext uri="{FF2B5EF4-FFF2-40B4-BE49-F238E27FC236}">
                <a16:creationId xmlns:a16="http://schemas.microsoft.com/office/drawing/2014/main" id="{99FCF8B4-82C7-B044-AAF2-304F2014624E}"/>
              </a:ext>
            </a:extLst>
          </p:cNvPr>
          <p:cNvPicPr>
            <a:picLocks noChangeAspect="1"/>
          </p:cNvPicPr>
          <p:nvPr/>
        </p:nvPicPr>
        <p:blipFill>
          <a:blip r:embed="rId4"/>
          <a:stretch>
            <a:fillRect/>
          </a:stretch>
        </p:blipFill>
        <p:spPr>
          <a:xfrm>
            <a:off x="4437660" y="2132553"/>
            <a:ext cx="4118511" cy="1995972"/>
          </a:xfrm>
          <a:prstGeom prst="rect">
            <a:avLst/>
          </a:prstGeom>
        </p:spPr>
      </p:pic>
      <p:sp>
        <p:nvSpPr>
          <p:cNvPr id="7" name="Rectangle 6">
            <a:extLst>
              <a:ext uri="{FF2B5EF4-FFF2-40B4-BE49-F238E27FC236}">
                <a16:creationId xmlns:a16="http://schemas.microsoft.com/office/drawing/2014/main" id="{95CAA8DC-2015-8440-8D03-86177280A958}"/>
              </a:ext>
            </a:extLst>
          </p:cNvPr>
          <p:cNvSpPr/>
          <p:nvPr/>
        </p:nvSpPr>
        <p:spPr>
          <a:xfrm>
            <a:off x="4437660" y="1693060"/>
            <a:ext cx="4572000" cy="1169551"/>
          </a:xfrm>
          <a:prstGeom prst="rect">
            <a:avLst/>
          </a:prstGeom>
        </p:spPr>
        <p:txBody>
          <a:bodyPr>
            <a:spAutoFit/>
          </a:bodyPr>
          <a:lstStyle/>
          <a:p>
            <a:r>
              <a:rPr lang="en-PT" dirty="0"/>
              <a:t>Distance: </a:t>
            </a:r>
            <a:r>
              <a:rPr lang="en-GB" dirty="0"/>
              <a:t>distance &lt; 200 miles</a:t>
            </a:r>
            <a:br>
              <a:rPr lang="en-GB" dirty="0"/>
            </a:br>
            <a:br>
              <a:rPr lang="en-PT" dirty="0"/>
            </a:br>
            <a:br>
              <a:rPr lang="en-PT" dirty="0"/>
            </a:br>
            <a:br>
              <a:rPr lang="en-PT" dirty="0"/>
            </a:br>
            <a:endParaRPr lang="en-GB" dirty="0">
              <a:solidFill>
                <a:srgbClr val="434343"/>
              </a:solidFill>
              <a:latin typeface="Nunito Light"/>
              <a:ea typeface="Nunito Light"/>
              <a:cs typeface="Nunito Light"/>
              <a:sym typeface="Nunito Light"/>
            </a:endParaRPr>
          </a:p>
        </p:txBody>
      </p:sp>
      <p:pic>
        <p:nvPicPr>
          <p:cNvPr id="8" name="Picture 7">
            <a:extLst>
              <a:ext uri="{FF2B5EF4-FFF2-40B4-BE49-F238E27FC236}">
                <a16:creationId xmlns:a16="http://schemas.microsoft.com/office/drawing/2014/main" id="{A6A9781A-FA9E-444D-A156-98B50C046A41}"/>
              </a:ext>
            </a:extLst>
          </p:cNvPr>
          <p:cNvPicPr>
            <a:picLocks noChangeAspect="1"/>
          </p:cNvPicPr>
          <p:nvPr/>
        </p:nvPicPr>
        <p:blipFill>
          <a:blip r:embed="rId5"/>
          <a:stretch>
            <a:fillRect/>
          </a:stretch>
        </p:blipFill>
        <p:spPr>
          <a:xfrm>
            <a:off x="2051957" y="4275365"/>
            <a:ext cx="1115786" cy="758734"/>
          </a:xfrm>
          <a:prstGeom prst="rect">
            <a:avLst/>
          </a:prstGeom>
        </p:spPr>
      </p:pic>
      <p:pic>
        <p:nvPicPr>
          <p:cNvPr id="9" name="Picture 8">
            <a:extLst>
              <a:ext uri="{FF2B5EF4-FFF2-40B4-BE49-F238E27FC236}">
                <a16:creationId xmlns:a16="http://schemas.microsoft.com/office/drawing/2014/main" id="{97DB79AC-6ABB-8045-A5CA-99CDE60ADC1F}"/>
              </a:ext>
            </a:extLst>
          </p:cNvPr>
          <p:cNvPicPr>
            <a:picLocks noChangeAspect="1"/>
          </p:cNvPicPr>
          <p:nvPr/>
        </p:nvPicPr>
        <p:blipFill>
          <a:blip r:embed="rId6"/>
          <a:stretch>
            <a:fillRect/>
          </a:stretch>
        </p:blipFill>
        <p:spPr>
          <a:xfrm>
            <a:off x="3516359" y="4193462"/>
            <a:ext cx="1138576" cy="922539"/>
          </a:xfrm>
          <a:prstGeom prst="rect">
            <a:avLst/>
          </a:prstGeom>
        </p:spPr>
      </p:pic>
    </p:spTree>
    <p:extLst>
      <p:ext uri="{BB962C8B-B14F-4D97-AF65-F5344CB8AC3E}">
        <p14:creationId xmlns:p14="http://schemas.microsoft.com/office/powerpoint/2010/main" val="266846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1"/>
        <p:cNvGrpSpPr/>
        <p:nvPr/>
      </p:nvGrpSpPr>
      <p:grpSpPr>
        <a:xfrm>
          <a:off x="0" y="0"/>
          <a:ext cx="0" cy="0"/>
          <a:chOff x="0" y="0"/>
          <a:chExt cx="0" cy="0"/>
        </a:xfrm>
      </p:grpSpPr>
      <p:sp>
        <p:nvSpPr>
          <p:cNvPr id="132" name="Google Shape;132;p2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lvl="0" algn="l"/>
            <a:r>
              <a:rPr lang="en-GB" sz="1200" dirty="0">
                <a:solidFill>
                  <a:srgbClr val="434343"/>
                </a:solidFill>
                <a:latin typeface="Nunito Light"/>
                <a:ea typeface="Nunito Light"/>
                <a:cs typeface="Nunito Light"/>
                <a:sym typeface="Nunito Light"/>
              </a:rPr>
              <a:t>Using the tableau, we obtained the big picture of the pre-calculated metrics and the calculated metrics.</a:t>
            </a: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graphicFrame>
        <p:nvGraphicFramePr>
          <p:cNvPr id="2" name="Table 2">
            <a:extLst>
              <a:ext uri="{FF2B5EF4-FFF2-40B4-BE49-F238E27FC236}">
                <a16:creationId xmlns:a16="http://schemas.microsoft.com/office/drawing/2014/main" id="{50DE15CC-4119-7E4F-8D4C-1F6A5334003D}"/>
              </a:ext>
            </a:extLst>
          </p:cNvPr>
          <p:cNvGraphicFramePr>
            <a:graphicFrameLocks noGrp="1"/>
          </p:cNvGraphicFramePr>
          <p:nvPr>
            <p:extLst>
              <p:ext uri="{D42A27DB-BD31-4B8C-83A1-F6EECF244321}">
                <p14:modId xmlns:p14="http://schemas.microsoft.com/office/powerpoint/2010/main" val="3731599163"/>
              </p:ext>
            </p:extLst>
          </p:nvPr>
        </p:nvGraphicFramePr>
        <p:xfrm>
          <a:off x="311692" y="1266124"/>
          <a:ext cx="8314019" cy="2667000"/>
        </p:xfrm>
        <a:graphic>
          <a:graphicData uri="http://schemas.openxmlformats.org/drawingml/2006/table">
            <a:tbl>
              <a:tblPr firstRow="1" bandRow="1">
                <a:tableStyleId>{F5AB1C69-6EDB-4FF4-983F-18BD219EF322}</a:tableStyleId>
              </a:tblPr>
              <a:tblGrid>
                <a:gridCol w="2374358">
                  <a:extLst>
                    <a:ext uri="{9D8B030D-6E8A-4147-A177-3AD203B41FA5}">
                      <a16:colId xmlns:a16="http://schemas.microsoft.com/office/drawing/2014/main" val="3308531460"/>
                    </a:ext>
                  </a:extLst>
                </a:gridCol>
                <a:gridCol w="1218130">
                  <a:extLst>
                    <a:ext uri="{9D8B030D-6E8A-4147-A177-3AD203B41FA5}">
                      <a16:colId xmlns:a16="http://schemas.microsoft.com/office/drawing/2014/main" val="1418022772"/>
                    </a:ext>
                  </a:extLst>
                </a:gridCol>
                <a:gridCol w="1196570">
                  <a:extLst>
                    <a:ext uri="{9D8B030D-6E8A-4147-A177-3AD203B41FA5}">
                      <a16:colId xmlns:a16="http://schemas.microsoft.com/office/drawing/2014/main" val="1277961354"/>
                    </a:ext>
                  </a:extLst>
                </a:gridCol>
                <a:gridCol w="1862157">
                  <a:extLst>
                    <a:ext uri="{9D8B030D-6E8A-4147-A177-3AD203B41FA5}">
                      <a16:colId xmlns:a16="http://schemas.microsoft.com/office/drawing/2014/main" val="39716790"/>
                    </a:ext>
                  </a:extLst>
                </a:gridCol>
                <a:gridCol w="1662804">
                  <a:extLst>
                    <a:ext uri="{9D8B030D-6E8A-4147-A177-3AD203B41FA5}">
                      <a16:colId xmlns:a16="http://schemas.microsoft.com/office/drawing/2014/main" val="2090715693"/>
                    </a:ext>
                  </a:extLst>
                </a:gridCol>
              </a:tblGrid>
              <a:tr h="0">
                <a:tc>
                  <a:txBody>
                    <a:bodyPr/>
                    <a:lstStyle/>
                    <a:p>
                      <a:r>
                        <a:rPr lang="en-PT" sz="1200" b="1" dirty="0"/>
                        <a:t>Measure (unit) | </a:t>
                      </a:r>
                      <a:r>
                        <a:rPr lang="en-PT" sz="1200" b="1" i="0" u="none" strike="noStrike" cap="none" dirty="0">
                          <a:solidFill>
                            <a:srgbClr val="434343"/>
                          </a:solidFill>
                          <a:latin typeface="+mn-lt"/>
                          <a:ea typeface="+mn-ea"/>
                          <a:cs typeface="+mn-cs"/>
                          <a:sym typeface="Arial"/>
                        </a:rPr>
                        <a:t>Aggregation type</a:t>
                      </a:r>
                    </a:p>
                  </a:txBody>
                  <a:tcPr/>
                </a:tc>
                <a:tc>
                  <a:txBody>
                    <a:bodyPr/>
                    <a:lstStyle/>
                    <a:p>
                      <a:r>
                        <a:rPr lang="en-GB" sz="1200" b="1" dirty="0">
                          <a:solidFill>
                            <a:srgbClr val="434343"/>
                          </a:solidFill>
                          <a:sym typeface="Nunito"/>
                        </a:rPr>
                        <a:t>A</a:t>
                      </a:r>
                      <a:r>
                        <a:rPr lang="en" sz="1200" b="1" dirty="0" err="1">
                          <a:solidFill>
                            <a:srgbClr val="434343"/>
                          </a:solidFill>
                          <a:sym typeface="Nunito"/>
                        </a:rPr>
                        <a:t>verage</a:t>
                      </a:r>
                      <a:endParaRPr lang="en" sz="1200" b="1" dirty="0">
                        <a:solidFill>
                          <a:srgbClr val="434343"/>
                        </a:solidFill>
                        <a:latin typeface="+mj-lt"/>
                        <a:ea typeface="Nunito"/>
                        <a:cs typeface="Nunito"/>
                        <a:sym typeface="Nunito"/>
                      </a:endParaRPr>
                    </a:p>
                  </a:txBody>
                  <a:tcPr/>
                </a:tc>
                <a:tc>
                  <a:txBody>
                    <a:bodyPr/>
                    <a:lstStyle/>
                    <a:p>
                      <a:r>
                        <a:rPr lang="en" sz="1200" b="1" dirty="0">
                          <a:solidFill>
                            <a:srgbClr val="434343"/>
                          </a:solidFill>
                          <a:sym typeface="Nunito"/>
                        </a:rPr>
                        <a:t>Median</a:t>
                      </a:r>
                      <a:endParaRPr lang="en-PT" sz="1200" b="1" dirty="0">
                        <a:latin typeface="+mj-lt"/>
                      </a:endParaRPr>
                    </a:p>
                  </a:txBody>
                  <a:tcPr/>
                </a:tc>
                <a:tc>
                  <a:txBody>
                    <a:bodyPr/>
                    <a:lstStyle/>
                    <a:p>
                      <a:r>
                        <a:rPr lang="en-GB" sz="1200" b="1" dirty="0">
                          <a:solidFill>
                            <a:srgbClr val="434343"/>
                          </a:solidFill>
                          <a:sym typeface="Nunito"/>
                        </a:rPr>
                        <a:t>F</a:t>
                      </a:r>
                      <a:r>
                        <a:rPr lang="en" sz="1200" b="1" dirty="0" err="1">
                          <a:solidFill>
                            <a:srgbClr val="434343"/>
                          </a:solidFill>
                          <a:sym typeface="Nunito"/>
                        </a:rPr>
                        <a:t>irst</a:t>
                      </a:r>
                      <a:r>
                        <a:rPr lang="en" sz="1200" b="1" dirty="0">
                          <a:solidFill>
                            <a:srgbClr val="434343"/>
                          </a:solidFill>
                          <a:sym typeface="Nunito"/>
                        </a:rPr>
                        <a:t> standard deviation of the mean</a:t>
                      </a:r>
                      <a:endParaRPr lang="en-PT" sz="1200" b="1" dirty="0">
                        <a:latin typeface="+mj-lt"/>
                      </a:endParaRPr>
                    </a:p>
                  </a:txBody>
                  <a:tcPr/>
                </a:tc>
                <a:tc>
                  <a:txBody>
                    <a:bodyPr/>
                    <a:lstStyle/>
                    <a:p>
                      <a:r>
                        <a:rPr lang="en-GB" sz="1200" b="1" dirty="0">
                          <a:solidFill>
                            <a:srgbClr val="434343"/>
                          </a:solidFill>
                          <a:sym typeface="Nunito"/>
                        </a:rPr>
                        <a:t>S</a:t>
                      </a:r>
                      <a:r>
                        <a:rPr lang="en" sz="1200" b="1" dirty="0" err="1">
                          <a:solidFill>
                            <a:srgbClr val="434343"/>
                          </a:solidFill>
                          <a:sym typeface="Nunito"/>
                        </a:rPr>
                        <a:t>econd</a:t>
                      </a:r>
                      <a:r>
                        <a:rPr lang="en" sz="1200" b="1" dirty="0">
                          <a:solidFill>
                            <a:srgbClr val="434343"/>
                          </a:solidFill>
                          <a:sym typeface="Nunito"/>
                        </a:rPr>
                        <a:t> standard deviation of the mean</a:t>
                      </a:r>
                      <a:endParaRPr lang="en-PT" sz="1200" b="1" dirty="0">
                        <a:latin typeface="+mj-lt"/>
                      </a:endParaRPr>
                    </a:p>
                  </a:txBody>
                  <a:tcPr/>
                </a:tc>
                <a:extLst>
                  <a:ext uri="{0D108BD9-81ED-4DB2-BD59-A6C34878D82A}">
                    <a16:rowId xmlns:a16="http://schemas.microsoft.com/office/drawing/2014/main" val="315741479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PT" sz="1200" b="0" dirty="0"/>
                        <a:t>Duration </a:t>
                      </a:r>
                      <a:r>
                        <a:rPr lang="en" sz="1200" b="0" dirty="0">
                          <a:solidFill>
                            <a:srgbClr val="434343"/>
                          </a:solidFill>
                          <a:sym typeface="Nunito"/>
                        </a:rPr>
                        <a:t>(seconds)</a:t>
                      </a:r>
                      <a:endParaRPr lang="en-PT" sz="1200" b="0" dirty="0"/>
                    </a:p>
                    <a:p>
                      <a:endParaRPr lang="en-PT" sz="1200" b="0" dirty="0">
                        <a:latin typeface="+mj-lt"/>
                      </a:endParaRPr>
                    </a:p>
                  </a:txBody>
                  <a:tcPr/>
                </a:tc>
                <a:tc>
                  <a:txBody>
                    <a:bodyPr/>
                    <a:lstStyle/>
                    <a:p>
                      <a:r>
                        <a:rPr lang="en-PT" sz="1200" dirty="0">
                          <a:effectLst/>
                        </a:rPr>
                        <a:t>952,9    </a:t>
                      </a:r>
                    </a:p>
                    <a:p>
                      <a:endParaRPr lang="en-PT" sz="1200" b="0" dirty="0">
                        <a:latin typeface="+mj-lt"/>
                      </a:endParaRPr>
                    </a:p>
                  </a:txBody>
                  <a:tcPr/>
                </a:tc>
                <a:tc>
                  <a:txBody>
                    <a:bodyPr/>
                    <a:lstStyle/>
                    <a:p>
                      <a:r>
                        <a:rPr lang="en-PT" sz="1200" dirty="0">
                          <a:effectLst/>
                        </a:rPr>
                        <a:t>662,0  </a:t>
                      </a:r>
                    </a:p>
                    <a:p>
                      <a:endParaRPr lang="en-PT" sz="1200" b="0" dirty="0">
                        <a:latin typeface="+mj-lt"/>
                      </a:endParaRPr>
                    </a:p>
                  </a:txBody>
                  <a:tcPr/>
                </a:tc>
                <a:tc>
                  <a:txBody>
                    <a:bodyPr/>
                    <a:lstStyle/>
                    <a:p>
                      <a:r>
                        <a:rPr lang="en-PT" sz="1200" dirty="0">
                          <a:effectLst/>
                        </a:rPr>
                        <a:t>3.176,6 </a:t>
                      </a:r>
                    </a:p>
                    <a:p>
                      <a:endParaRPr lang="en-PT" sz="1200" b="0" dirty="0">
                        <a:latin typeface="+mj-lt"/>
                      </a:endParaRPr>
                    </a:p>
                  </a:txBody>
                  <a:tcPr/>
                </a:tc>
                <a:tc>
                  <a:txBody>
                    <a:bodyPr/>
                    <a:lstStyle/>
                    <a:p>
                      <a:r>
                        <a:rPr lang="en-PT" sz="1200" dirty="0">
                          <a:effectLst/>
                        </a:rPr>
                        <a:t>6.353,3</a:t>
                      </a:r>
                      <a:endParaRPr lang="en-PT" sz="1200" b="0" dirty="0">
                        <a:latin typeface="+mj-lt"/>
                      </a:endParaRPr>
                    </a:p>
                  </a:txBody>
                  <a:tcPr/>
                </a:tc>
                <a:extLst>
                  <a:ext uri="{0D108BD9-81ED-4DB2-BD59-A6C34878D82A}">
                    <a16:rowId xmlns:a16="http://schemas.microsoft.com/office/drawing/2014/main" val="1789088158"/>
                  </a:ext>
                </a:extLst>
              </a:tr>
              <a:tr h="370840">
                <a:tc>
                  <a:txBody>
                    <a:bodyPr/>
                    <a:lstStyle/>
                    <a:p>
                      <a:r>
                        <a:rPr lang="en-PT" sz="1200" b="0" dirty="0"/>
                        <a:t>Distance (miles)</a:t>
                      </a:r>
                      <a:endParaRPr lang="en-PT" sz="1200" b="0" dirty="0">
                        <a:latin typeface="+mj-lt"/>
                      </a:endParaRPr>
                    </a:p>
                  </a:txBody>
                  <a:tcPr/>
                </a:tc>
                <a:tc>
                  <a:txBody>
                    <a:bodyPr/>
                    <a:lstStyle/>
                    <a:p>
                      <a:r>
                        <a:rPr lang="en-GB" sz="1200" dirty="0">
                          <a:effectLst/>
                        </a:rPr>
                        <a:t>3,437</a:t>
                      </a:r>
                    </a:p>
                  </a:txBody>
                  <a:tcPr/>
                </a:tc>
                <a:tc>
                  <a:txBody>
                    <a:bodyPr/>
                    <a:lstStyle/>
                    <a:p>
                      <a:r>
                        <a:rPr lang="en-GB" sz="1200" dirty="0">
                          <a:effectLst/>
                        </a:rPr>
                        <a:t>2,095</a:t>
                      </a:r>
                    </a:p>
                  </a:txBody>
                  <a:tcPr/>
                </a:tc>
                <a:tc>
                  <a:txBody>
                    <a:bodyPr/>
                    <a:lstStyle/>
                    <a:p>
                      <a:r>
                        <a:rPr lang="en-GB" sz="1200" dirty="0">
                          <a:effectLst/>
                        </a:rPr>
                        <a:t>3,956</a:t>
                      </a:r>
                    </a:p>
                  </a:txBody>
                  <a:tcPr/>
                </a:tc>
                <a:tc>
                  <a:txBody>
                    <a:bodyPr/>
                    <a:lstStyle/>
                    <a:p>
                      <a:r>
                        <a:rPr lang="en-GB" sz="1200" dirty="0">
                          <a:effectLst/>
                        </a:rPr>
                        <a:t>7,913</a:t>
                      </a:r>
                    </a:p>
                  </a:txBody>
                  <a:tcPr/>
                </a:tc>
                <a:extLst>
                  <a:ext uri="{0D108BD9-81ED-4DB2-BD59-A6C34878D82A}">
                    <a16:rowId xmlns:a16="http://schemas.microsoft.com/office/drawing/2014/main" val="1470342150"/>
                  </a:ext>
                </a:extLst>
              </a:tr>
              <a:tr h="370840">
                <a:tc>
                  <a:txBody>
                    <a:bodyPr/>
                    <a:lstStyle/>
                    <a:p>
                      <a:r>
                        <a:rPr lang="en" sz="1200" b="0" dirty="0">
                          <a:solidFill>
                            <a:srgbClr val="434343"/>
                          </a:solidFill>
                          <a:sym typeface="Nunito Light"/>
                        </a:rPr>
                        <a:t>Passenger counts (#persons)</a:t>
                      </a:r>
                      <a:endParaRPr lang="en-PT" sz="1200" b="0" dirty="0">
                        <a:latin typeface="+mj-lt"/>
                      </a:endParaRPr>
                    </a:p>
                  </a:txBody>
                  <a:tcPr/>
                </a:tc>
                <a:tc>
                  <a:txBody>
                    <a:bodyPr/>
                    <a:lstStyle/>
                    <a:p>
                      <a:r>
                        <a:rPr lang="en-GB" sz="1200" dirty="0">
                          <a:effectLst/>
                        </a:rPr>
                        <a:t>1,66</a:t>
                      </a:r>
                      <a:endParaRPr lang="en-PT" sz="1200" b="0" dirty="0">
                        <a:latin typeface="+mj-lt"/>
                      </a:endParaRPr>
                    </a:p>
                  </a:txBody>
                  <a:tcPr/>
                </a:tc>
                <a:tc>
                  <a:txBody>
                    <a:bodyPr/>
                    <a:lstStyle/>
                    <a:p>
                      <a:r>
                        <a:rPr lang="en-PT" sz="1200" b="0" dirty="0">
                          <a:latin typeface="+mj-lt"/>
                        </a:rPr>
                        <a:t>1,00</a:t>
                      </a:r>
                    </a:p>
                  </a:txBody>
                  <a:tcPr/>
                </a:tc>
                <a:tc>
                  <a:txBody>
                    <a:bodyPr/>
                    <a:lstStyle/>
                    <a:p>
                      <a:r>
                        <a:rPr lang="en-PT" sz="1200" b="0" dirty="0">
                          <a:latin typeface="+mj-lt"/>
                        </a:rPr>
                        <a:t>1,31</a:t>
                      </a:r>
                    </a:p>
                  </a:txBody>
                  <a:tcPr/>
                </a:tc>
                <a:tc>
                  <a:txBody>
                    <a:bodyPr/>
                    <a:lstStyle/>
                    <a:p>
                      <a:r>
                        <a:rPr lang="en-PT" sz="1200" b="0" dirty="0">
                          <a:latin typeface="+mj-lt"/>
                        </a:rPr>
                        <a:t>2,63</a:t>
                      </a:r>
                    </a:p>
                  </a:txBody>
                  <a:tcPr/>
                </a:tc>
                <a:extLst>
                  <a:ext uri="{0D108BD9-81ED-4DB2-BD59-A6C34878D82A}">
                    <a16:rowId xmlns:a16="http://schemas.microsoft.com/office/drawing/2014/main" val="1256418478"/>
                  </a:ext>
                </a:extLst>
              </a:tr>
              <a:tr h="370840">
                <a:tc>
                  <a:txBody>
                    <a:bodyPr/>
                    <a:lstStyle/>
                    <a:p>
                      <a:r>
                        <a:rPr lang="en" sz="1200" b="0" dirty="0">
                          <a:solidFill>
                            <a:srgbClr val="434343"/>
                          </a:solidFill>
                          <a:sym typeface="Nunito Light"/>
                          <a:hlinkClick r:id="rId3"/>
                        </a:rPr>
                        <a:t>Duration-to-distance ratio (miles/sec)</a:t>
                      </a:r>
                      <a:endParaRPr lang="en-PT" sz="1200" b="0" dirty="0">
                        <a:latin typeface="+mj-lt"/>
                      </a:endParaRPr>
                    </a:p>
                  </a:txBody>
                  <a:tcPr/>
                </a:tc>
                <a:tc>
                  <a:txBody>
                    <a:bodyPr/>
                    <a:lstStyle/>
                    <a:p>
                      <a:r>
                        <a:rPr lang="en-PT" sz="1200" dirty="0"/>
                        <a:t>6,12</a:t>
                      </a:r>
                      <a:endParaRPr lang="en-PT" sz="1200" b="0" dirty="0">
                        <a:latin typeface="+mj-lt"/>
                      </a:endParaRPr>
                    </a:p>
                  </a:txBody>
                  <a:tcPr/>
                </a:tc>
                <a:tc>
                  <a:txBody>
                    <a:bodyPr/>
                    <a:lstStyle/>
                    <a:p>
                      <a:r>
                        <a:rPr lang="en-PT" sz="1200" dirty="0"/>
                        <a:t>4,63</a:t>
                      </a:r>
                      <a:endParaRPr lang="en-PT" sz="1200" b="0" dirty="0">
                        <a:latin typeface="+mj-lt"/>
                      </a:endParaRPr>
                    </a:p>
                  </a:txBody>
                  <a:tcPr/>
                </a:tc>
                <a:tc>
                  <a:txBody>
                    <a:bodyPr/>
                    <a:lstStyle/>
                    <a:p>
                      <a:r>
                        <a:rPr lang="en-PT" sz="1200" dirty="0"/>
                        <a:t>34,85</a:t>
                      </a:r>
                      <a:endParaRPr lang="en-PT" sz="1200" b="0" dirty="0">
                        <a:latin typeface="+mj-lt"/>
                      </a:endParaRPr>
                    </a:p>
                  </a:txBody>
                  <a:tcPr/>
                </a:tc>
                <a:tc>
                  <a:txBody>
                    <a:bodyPr/>
                    <a:lstStyle/>
                    <a:p>
                      <a:r>
                        <a:rPr lang="en-PT" sz="1200" dirty="0"/>
                        <a:t>69,7</a:t>
                      </a:r>
                      <a:endParaRPr lang="en-PT" sz="1200" b="0" dirty="0">
                        <a:latin typeface="+mj-lt"/>
                      </a:endParaRPr>
                    </a:p>
                  </a:txBody>
                  <a:tcPr/>
                </a:tc>
                <a:extLst>
                  <a:ext uri="{0D108BD9-81ED-4DB2-BD59-A6C34878D82A}">
                    <a16:rowId xmlns:a16="http://schemas.microsoft.com/office/drawing/2014/main" val="1466885168"/>
                  </a:ext>
                </a:extLst>
              </a:tr>
              <a:tr h="370840">
                <a:tc>
                  <a:txBody>
                    <a:bodyPr/>
                    <a:lstStyle/>
                    <a:p>
                      <a:r>
                        <a:rPr lang="en-GB" sz="1200" b="0">
                          <a:solidFill>
                            <a:srgbClr val="434343"/>
                          </a:solidFill>
                          <a:sym typeface="Nunito Light"/>
                        </a:rPr>
                        <a:t>P</a:t>
                      </a:r>
                      <a:r>
                        <a:rPr lang="en" sz="1200" b="0">
                          <a:solidFill>
                            <a:srgbClr val="434343"/>
                          </a:solidFill>
                          <a:sym typeface="Nunito Light"/>
                        </a:rPr>
                        <a:t>rice ($ dolars)</a:t>
                      </a:r>
                      <a:endParaRPr lang="en-PT" sz="1200" b="0" dirty="0">
                        <a:latin typeface="+mj-lt"/>
                      </a:endParaRPr>
                    </a:p>
                  </a:txBody>
                  <a:tcPr/>
                </a:tc>
                <a:tc>
                  <a:txBody>
                    <a:bodyPr/>
                    <a:lstStyle/>
                    <a:p>
                      <a:r>
                        <a:rPr lang="en-PT" sz="1200" b="0" dirty="0">
                          <a:latin typeface="+mj-lt"/>
                        </a:rPr>
                        <a:t>19,1</a:t>
                      </a:r>
                    </a:p>
                  </a:txBody>
                  <a:tcPr/>
                </a:tc>
                <a:tc>
                  <a:txBody>
                    <a:bodyPr/>
                    <a:lstStyle/>
                    <a:p>
                      <a:r>
                        <a:rPr lang="en-PT" sz="1200" b="0" dirty="0">
                          <a:latin typeface="+mj-lt"/>
                        </a:rPr>
                        <a:t>13,5</a:t>
                      </a:r>
                    </a:p>
                  </a:txBody>
                  <a:tcPr/>
                </a:tc>
                <a:tc>
                  <a:txBody>
                    <a:bodyPr/>
                    <a:lstStyle/>
                    <a:p>
                      <a:r>
                        <a:rPr lang="en-PT" sz="1200" b="0" dirty="0">
                          <a:latin typeface="+mj-lt"/>
                        </a:rPr>
                        <a:t>29,7</a:t>
                      </a:r>
                    </a:p>
                  </a:txBody>
                  <a:tcPr/>
                </a:tc>
                <a:tc>
                  <a:txBody>
                    <a:bodyPr/>
                    <a:lstStyle/>
                    <a:p>
                      <a:r>
                        <a:rPr lang="en-PT" sz="1200" b="0" dirty="0">
                          <a:latin typeface="+mj-lt"/>
                        </a:rPr>
                        <a:t>59.5</a:t>
                      </a:r>
                    </a:p>
                  </a:txBody>
                  <a:tcPr/>
                </a:tc>
                <a:extLst>
                  <a:ext uri="{0D108BD9-81ED-4DB2-BD59-A6C34878D82A}">
                    <a16:rowId xmlns:a16="http://schemas.microsoft.com/office/drawing/2014/main" val="2510244958"/>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1"/>
        <p:cNvGrpSpPr/>
        <p:nvPr/>
      </p:nvGrpSpPr>
      <p:grpSpPr>
        <a:xfrm>
          <a:off x="0" y="0"/>
          <a:ext cx="0" cy="0"/>
          <a:chOff x="0" y="0"/>
          <a:chExt cx="0" cy="0"/>
        </a:xfrm>
      </p:grpSpPr>
      <p:sp>
        <p:nvSpPr>
          <p:cNvPr id="132" name="Google Shape;132;p2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lvl="0" algn="l"/>
            <a:r>
              <a:rPr lang="en-GB" sz="1200" dirty="0">
                <a:solidFill>
                  <a:srgbClr val="434343"/>
                </a:solidFill>
                <a:latin typeface="Nunito Light"/>
                <a:ea typeface="Nunito Light"/>
                <a:cs typeface="Nunito Light"/>
                <a:sym typeface="Nunito Light"/>
              </a:rPr>
              <a:t>Using the tableau, we obtained the big picture of the pre-calculated metrics and the calculated metrics.</a:t>
            </a: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496E7CCD-615E-E44C-9805-1726A7E27BA7}"/>
              </a:ext>
            </a:extLst>
          </p:cNvPr>
          <p:cNvPicPr>
            <a:picLocks noChangeAspect="1"/>
          </p:cNvPicPr>
          <p:nvPr/>
        </p:nvPicPr>
        <p:blipFill>
          <a:blip r:embed="rId3"/>
          <a:stretch>
            <a:fillRect/>
          </a:stretch>
        </p:blipFill>
        <p:spPr>
          <a:xfrm>
            <a:off x="1692184" y="1345821"/>
            <a:ext cx="2504259" cy="3389464"/>
          </a:xfrm>
          <a:prstGeom prst="rect">
            <a:avLst/>
          </a:prstGeom>
        </p:spPr>
      </p:pic>
      <p:pic>
        <p:nvPicPr>
          <p:cNvPr id="6" name="Picture 5">
            <a:extLst>
              <a:ext uri="{FF2B5EF4-FFF2-40B4-BE49-F238E27FC236}">
                <a16:creationId xmlns:a16="http://schemas.microsoft.com/office/drawing/2014/main" id="{D49522AD-770D-AF4C-90E6-654452DB8A30}"/>
              </a:ext>
            </a:extLst>
          </p:cNvPr>
          <p:cNvPicPr>
            <a:picLocks noChangeAspect="1"/>
          </p:cNvPicPr>
          <p:nvPr/>
        </p:nvPicPr>
        <p:blipFill>
          <a:blip r:embed="rId4"/>
          <a:stretch>
            <a:fillRect/>
          </a:stretch>
        </p:blipFill>
        <p:spPr>
          <a:xfrm>
            <a:off x="5293178" y="1360715"/>
            <a:ext cx="1115786" cy="758734"/>
          </a:xfrm>
          <a:prstGeom prst="rect">
            <a:avLst/>
          </a:prstGeom>
        </p:spPr>
      </p:pic>
      <p:pic>
        <p:nvPicPr>
          <p:cNvPr id="7" name="Picture 6">
            <a:extLst>
              <a:ext uri="{FF2B5EF4-FFF2-40B4-BE49-F238E27FC236}">
                <a16:creationId xmlns:a16="http://schemas.microsoft.com/office/drawing/2014/main" id="{4179F8F5-9940-774F-9A5E-DDC882F96F32}"/>
              </a:ext>
            </a:extLst>
          </p:cNvPr>
          <p:cNvPicPr>
            <a:picLocks noChangeAspect="1"/>
          </p:cNvPicPr>
          <p:nvPr/>
        </p:nvPicPr>
        <p:blipFill>
          <a:blip r:embed="rId5"/>
          <a:stretch>
            <a:fillRect/>
          </a:stretch>
        </p:blipFill>
        <p:spPr>
          <a:xfrm>
            <a:off x="6757580" y="1278812"/>
            <a:ext cx="1138576" cy="922539"/>
          </a:xfrm>
          <a:prstGeom prst="rect">
            <a:avLst/>
          </a:prstGeom>
        </p:spPr>
      </p:pic>
    </p:spTree>
    <p:extLst>
      <p:ext uri="{BB962C8B-B14F-4D97-AF65-F5344CB8AC3E}">
        <p14:creationId xmlns:p14="http://schemas.microsoft.com/office/powerpoint/2010/main" val="2875685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7"/>
        <p:cNvGrpSpPr/>
        <p:nvPr/>
      </p:nvGrpSpPr>
      <p:grpSpPr>
        <a:xfrm>
          <a:off x="0" y="0"/>
          <a:ext cx="0" cy="0"/>
          <a:chOff x="0" y="0"/>
          <a:chExt cx="0" cy="0"/>
        </a:xfrm>
      </p:grpSpPr>
      <p:sp>
        <p:nvSpPr>
          <p:cNvPr id="138" name="Google Shape;138;p29"/>
          <p:cNvSpPr txBox="1">
            <a:spLocks noGrp="1"/>
          </p:cNvSpPr>
          <p:nvPr>
            <p:ph type="ctrTitle"/>
          </p:nvPr>
        </p:nvSpPr>
        <p:spPr>
          <a:xfrm>
            <a:off x="329025" y="1508850"/>
            <a:ext cx="7532700" cy="21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Flying cars may have to have to be a lower weight for efficiency &amp; take-off. Or you may just decide to leverage mini-copters for your initial MVP. </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Create a histogram that visualizes the number of total rides grouped by passenger counts to analyze the potential market volume of low passenger pickups (1-2 passengers).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42"/>
        <p:cNvGrpSpPr/>
        <p:nvPr/>
      </p:nvGrpSpPr>
      <p:grpSpPr>
        <a:xfrm>
          <a:off x="0" y="0"/>
          <a:ext cx="0" cy="0"/>
          <a:chOff x="0" y="0"/>
          <a:chExt cx="0" cy="0"/>
        </a:xfrm>
      </p:grpSpPr>
      <p:sp>
        <p:nvSpPr>
          <p:cNvPr id="143" name="Google Shape;143;p3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44" name="Google Shape;144;p30"/>
          <p:cNvSpPr txBox="1">
            <a:spLocks noGrp="1"/>
          </p:cNvSpPr>
          <p:nvPr>
            <p:ph type="ctrTitle" idx="4294967295"/>
          </p:nvPr>
        </p:nvSpPr>
        <p:spPr>
          <a:xfrm>
            <a:off x="0" y="823913"/>
            <a:ext cx="7532688" cy="1568450"/>
          </a:xfrm>
          <a:prstGeom prst="rect">
            <a:avLst/>
          </a:prstGeom>
        </p:spPr>
        <p:txBody>
          <a:bodyPr spcFirstLastPara="1" wrap="square" lIns="91425" tIns="91425" rIns="91425" bIns="91425" anchor="t" anchorCtr="0">
            <a:noAutofit/>
          </a:bodyPr>
          <a:lstStyle/>
          <a:p>
            <a:pPr lvl="0" algn="l"/>
            <a:r>
              <a:rPr lang="en-GB" sz="1200" dirty="0">
                <a:solidFill>
                  <a:srgbClr val="434343"/>
                </a:solidFill>
                <a:latin typeface="Nunito Light"/>
                <a:ea typeface="Nunito Light"/>
                <a:cs typeface="Nunito Light"/>
                <a:sym typeface="Nunito Light"/>
              </a:rPr>
              <a:t>I can check the total number of trips grouped by passenger, and it can be seen that there is great potential in </a:t>
            </a:r>
            <a:r>
              <a:rPr lang="en-GB" sz="1200" b="1" dirty="0">
                <a:solidFill>
                  <a:srgbClr val="434343"/>
                </a:solidFill>
                <a:latin typeface="Nunito Light"/>
                <a:ea typeface="Nunito Light"/>
                <a:cs typeface="Nunito Light"/>
                <a:sym typeface="Nunito Light"/>
              </a:rPr>
              <a:t>1 and 2 passenger trips</a:t>
            </a:r>
            <a:r>
              <a:rPr lang="en-GB" sz="1200" dirty="0">
                <a:solidFill>
                  <a:srgbClr val="434343"/>
                </a:solidFill>
                <a:latin typeface="Nunito Light"/>
                <a:ea typeface="Nunito Light"/>
                <a:cs typeface="Nunito Light"/>
                <a:sym typeface="Nunito Light"/>
              </a:rPr>
              <a:t>, with the </a:t>
            </a:r>
            <a:r>
              <a:rPr lang="en-GB" sz="1200" b="1" dirty="0">
                <a:solidFill>
                  <a:srgbClr val="434343"/>
                </a:solidFill>
                <a:latin typeface="Nunito Light"/>
                <a:ea typeface="Nunito Light"/>
                <a:cs typeface="Nunito Light"/>
                <a:sym typeface="Nunito Light"/>
              </a:rPr>
              <a:t>highest volume of trips </a:t>
            </a:r>
            <a:r>
              <a:rPr lang="en-GB" sz="1200" dirty="0">
                <a:solidFill>
                  <a:srgbClr val="434343"/>
                </a:solidFill>
                <a:latin typeface="Nunito Light"/>
                <a:ea typeface="Nunito Light"/>
                <a:cs typeface="Nunito Light"/>
                <a:sym typeface="Nunito Light"/>
              </a:rPr>
              <a:t>in the historical data.</a:t>
            </a: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200" dirty="0">
              <a:solidFill>
                <a:srgbClr val="434343"/>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B46887FE-3030-AF4A-A427-F71725B5B4F3}"/>
              </a:ext>
            </a:extLst>
          </p:cNvPr>
          <p:cNvPicPr>
            <a:picLocks noChangeAspect="1"/>
          </p:cNvPicPr>
          <p:nvPr/>
        </p:nvPicPr>
        <p:blipFill>
          <a:blip r:embed="rId3"/>
          <a:stretch>
            <a:fillRect/>
          </a:stretch>
        </p:blipFill>
        <p:spPr>
          <a:xfrm>
            <a:off x="1004094" y="1371908"/>
            <a:ext cx="6528594" cy="353787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48"/>
        <p:cNvGrpSpPr/>
        <p:nvPr/>
      </p:nvGrpSpPr>
      <p:grpSpPr>
        <a:xfrm>
          <a:off x="0" y="0"/>
          <a:ext cx="0" cy="0"/>
          <a:chOff x="0" y="0"/>
          <a:chExt cx="0" cy="0"/>
        </a:xfrm>
      </p:grpSpPr>
      <p:sp>
        <p:nvSpPr>
          <p:cNvPr id="149" name="Google Shape;149;p31"/>
          <p:cNvSpPr txBox="1">
            <a:spLocks noGrp="1"/>
          </p:cNvSpPr>
          <p:nvPr>
            <p:ph type="ctrTitle"/>
          </p:nvPr>
        </p:nvSpPr>
        <p:spPr>
          <a:xfrm>
            <a:off x="319150" y="573450"/>
            <a:ext cx="7532700" cy="3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FFFFFF"/>
                </a:solidFill>
                <a:latin typeface="Nunito Light"/>
                <a:ea typeface="Nunito Light"/>
                <a:cs typeface="Nunito Light"/>
                <a:sym typeface="Nunito Light"/>
              </a:rPr>
              <a:t>For the initial MVP launch (&amp; most likely GA), we have a finite amount of monetary resources to build </a:t>
            </a:r>
            <a:r>
              <a:rPr lang="en" sz="1800" dirty="0" err="1">
                <a:solidFill>
                  <a:srgbClr val="FFFFFF"/>
                </a:solidFill>
                <a:latin typeface="Nunito Light"/>
                <a:ea typeface="Nunito Light"/>
                <a:cs typeface="Nunito Light"/>
                <a:sym typeface="Nunito Light"/>
              </a:rPr>
              <a:t>Flyber</a:t>
            </a:r>
            <a:r>
              <a:rPr lang="en" sz="1800" dirty="0">
                <a:solidFill>
                  <a:srgbClr val="FFFFFF"/>
                </a:solidFill>
                <a:latin typeface="Nunito Light"/>
                <a:ea typeface="Nunito Light"/>
                <a:cs typeface="Nunito Light"/>
                <a:sym typeface="Nunito Light"/>
              </a:rPr>
              <a:t> pick-up / drop-off nodes. We’ll need to be strategic on where we’ll place them: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experience a relatively higher density of pick-ups?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experience a relatively higher density of drop-offs?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have the highest duration-to-distance ratios, based on pick-up?</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have the highest duration-to-distance ratios, based on drop-off?</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For any of the neighborhoods identified, are there any potential areas within the neighborhood that are optimal for flying taxi pick-up / drop-off? What makes them suitable?</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idx="4294967295"/>
          </p:nvPr>
        </p:nvSpPr>
        <p:spPr>
          <a:xfrm>
            <a:off x="0" y="1004888"/>
            <a:ext cx="3738563" cy="1566862"/>
          </a:xfrm>
          <a:prstGeom prst="rect">
            <a:avLst/>
          </a:prstGeom>
        </p:spPr>
        <p:txBody>
          <a:bodyPr spcFirstLastPara="1" wrap="square" lIns="91425" tIns="91425" rIns="91425" bIns="91425" anchor="t" anchorCtr="0">
            <a:noAutofit/>
          </a:bodyPr>
          <a:lstStyle/>
          <a:p>
            <a:pPr marL="114300" algn="l">
              <a:buClr>
                <a:srgbClr val="FFFFFF"/>
              </a:buClr>
              <a:buSzPts val="1800"/>
            </a:pPr>
            <a:r>
              <a:rPr lang="en-GB" sz="1800" u="sng" dirty="0">
                <a:solidFill>
                  <a:srgbClr val="FFFFFF"/>
                </a:solidFill>
                <a:latin typeface="Nunito Light"/>
                <a:ea typeface="Nunito Light"/>
                <a:cs typeface="Nunito Light"/>
                <a:sym typeface="Nunito Light"/>
              </a:rPr>
              <a:t>Which </a:t>
            </a:r>
            <a:r>
              <a:rPr lang="en-GB" sz="1800" u="sng" dirty="0" err="1">
                <a:solidFill>
                  <a:srgbClr val="FFFFFF"/>
                </a:solidFill>
                <a:latin typeface="Nunito Light"/>
                <a:ea typeface="Nunito Light"/>
                <a:cs typeface="Nunito Light"/>
                <a:sym typeface="Nunito Light"/>
              </a:rPr>
              <a:t>neighborhoods</a:t>
            </a:r>
            <a:r>
              <a:rPr lang="en-GB" sz="1800" u="sng" dirty="0">
                <a:solidFill>
                  <a:srgbClr val="FFFFFF"/>
                </a:solidFill>
                <a:latin typeface="Nunito Light"/>
                <a:ea typeface="Nunito Light"/>
                <a:cs typeface="Nunito Light"/>
                <a:sym typeface="Nunito Light"/>
              </a:rPr>
              <a:t>/zip codes tends to experience a relatively higher density of pick-ups? </a:t>
            </a:r>
            <a:br>
              <a:rPr lang="en-GB" sz="1800" u="sng" dirty="0">
                <a:solidFill>
                  <a:srgbClr val="FFFFFF"/>
                </a:solidFill>
                <a:latin typeface="Nunito Light"/>
                <a:ea typeface="Nunito Light"/>
                <a:cs typeface="Nunito Light"/>
                <a:sym typeface="Nunito Light"/>
              </a:rPr>
            </a:br>
            <a:br>
              <a:rPr lang="en-GB" sz="1800" u="sng" dirty="0">
                <a:solidFill>
                  <a:srgbClr val="FFFFFF"/>
                </a:solidFill>
                <a:latin typeface="Nunito Light"/>
                <a:ea typeface="Nunito Light"/>
                <a:cs typeface="Nunito Light"/>
                <a:sym typeface="Nunito Light"/>
              </a:rPr>
            </a:br>
            <a:r>
              <a:rPr lang="en-GB" sz="1200" dirty="0" err="1">
                <a:solidFill>
                  <a:srgbClr val="FFFFFF"/>
                </a:solidFill>
                <a:latin typeface="Nunito Light"/>
                <a:ea typeface="Nunito Light"/>
                <a:cs typeface="Nunito Light"/>
                <a:sym typeface="Nunito Light"/>
              </a:rPr>
              <a:t>Neighborhoods</a:t>
            </a:r>
            <a:r>
              <a:rPr lang="en-GB" sz="1200" dirty="0">
                <a:solidFill>
                  <a:srgbClr val="FFFFFF"/>
                </a:solidFill>
                <a:latin typeface="Nunito Light"/>
              </a:rPr>
              <a:t> with the highest densities of pickups like: Alphabet City, Tribeca, Kips Bay, Upper Westside, Yorkville, Hell’s Kitchen, Yorkville, Upper </a:t>
            </a:r>
            <a:r>
              <a:rPr lang="en-GB" sz="1200" dirty="0" err="1">
                <a:solidFill>
                  <a:srgbClr val="FFFFFF"/>
                </a:solidFill>
                <a:latin typeface="Nunito Light"/>
              </a:rPr>
              <a:t>Eastside</a:t>
            </a:r>
            <a:r>
              <a:rPr lang="en-GB" sz="1200" dirty="0">
                <a:solidFill>
                  <a:srgbClr val="FFFFFF"/>
                </a:solidFill>
                <a:latin typeface="Nunito Light"/>
              </a:rPr>
              <a:t> and parts of Battery Park City;</a:t>
            </a:r>
            <a:br>
              <a:rPr lang="en-GB" sz="1200" dirty="0">
                <a:solidFill>
                  <a:srgbClr val="FFFFFF"/>
                </a:solidFill>
                <a:latin typeface="Nunito Light"/>
              </a:rPr>
            </a:br>
            <a:br>
              <a:rPr lang="en-GB" sz="1200" dirty="0">
                <a:solidFill>
                  <a:srgbClr val="FFFFFF"/>
                </a:solidFill>
                <a:latin typeface="Nunito Light"/>
              </a:rPr>
            </a:br>
            <a:r>
              <a:rPr lang="en-GB" sz="1200" dirty="0" err="1">
                <a:solidFill>
                  <a:srgbClr val="FFFFFF"/>
                </a:solidFill>
                <a:latin typeface="Nunito Light"/>
                <a:sym typeface="Nunito Light"/>
              </a:rPr>
              <a:t>Zipcodes</a:t>
            </a:r>
            <a:r>
              <a:rPr lang="en-GB" sz="1200" dirty="0">
                <a:solidFill>
                  <a:srgbClr val="FFFFFF"/>
                </a:solidFill>
                <a:latin typeface="Nunito Light"/>
              </a:rPr>
              <a:t> with the highest densities of pickups</a:t>
            </a:r>
            <a:r>
              <a:rPr lang="pt-PT" sz="1200" dirty="0">
                <a:solidFill>
                  <a:srgbClr val="FFFFFF"/>
                </a:solidFill>
                <a:latin typeface="Nunito Light"/>
              </a:rPr>
              <a:t> in </a:t>
            </a:r>
            <a:r>
              <a:rPr lang="pt-PT" sz="1200" dirty="0" err="1">
                <a:solidFill>
                  <a:srgbClr val="FFFFFF"/>
                </a:solidFill>
                <a:latin typeface="Nunito Light"/>
              </a:rPr>
              <a:t>map</a:t>
            </a:r>
            <a:r>
              <a:rPr lang="pt-PT" sz="1200" dirty="0">
                <a:solidFill>
                  <a:srgbClr val="FFFFFF"/>
                </a:solidFill>
                <a:latin typeface="Nunito Light"/>
              </a:rPr>
              <a:t>.</a:t>
            </a:r>
            <a:br>
              <a:rPr lang="en-GB" sz="1800" dirty="0">
                <a:solidFill>
                  <a:srgbClr val="FFFFFF"/>
                </a:solidFill>
                <a:latin typeface="Nunito Light"/>
              </a:rPr>
            </a:br>
            <a:br>
              <a:rPr lang="en-GB" sz="1800" dirty="0">
                <a:solidFill>
                  <a:srgbClr val="FFFFFF"/>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descr="Map&#10;&#10;Description automatically generated">
            <a:extLst>
              <a:ext uri="{FF2B5EF4-FFF2-40B4-BE49-F238E27FC236}">
                <a16:creationId xmlns:a16="http://schemas.microsoft.com/office/drawing/2014/main" id="{5DA3B285-DAA8-9D44-BBA0-EF856757ACD7}"/>
              </a:ext>
            </a:extLst>
          </p:cNvPr>
          <p:cNvPicPr>
            <a:picLocks noChangeAspect="1"/>
          </p:cNvPicPr>
          <p:nvPr/>
        </p:nvPicPr>
        <p:blipFill>
          <a:blip r:embed="rId3"/>
          <a:stretch>
            <a:fillRect/>
          </a:stretch>
        </p:blipFill>
        <p:spPr>
          <a:xfrm>
            <a:off x="4470781" y="332676"/>
            <a:ext cx="4311869" cy="2180035"/>
          </a:xfrm>
          <a:prstGeom prst="rect">
            <a:avLst/>
          </a:prstGeom>
        </p:spPr>
      </p:pic>
      <p:pic>
        <p:nvPicPr>
          <p:cNvPr id="4" name="Picture 3">
            <a:extLst>
              <a:ext uri="{FF2B5EF4-FFF2-40B4-BE49-F238E27FC236}">
                <a16:creationId xmlns:a16="http://schemas.microsoft.com/office/drawing/2014/main" id="{A19E1595-F1E9-6E44-A59B-A1A2E41FA3F9}"/>
              </a:ext>
            </a:extLst>
          </p:cNvPr>
          <p:cNvPicPr>
            <a:picLocks noChangeAspect="1"/>
          </p:cNvPicPr>
          <p:nvPr/>
        </p:nvPicPr>
        <p:blipFill>
          <a:blip r:embed="rId4"/>
          <a:stretch>
            <a:fillRect/>
          </a:stretch>
        </p:blipFill>
        <p:spPr>
          <a:xfrm>
            <a:off x="4470781" y="2630789"/>
            <a:ext cx="4311869" cy="241741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idx="4294967295"/>
          </p:nvPr>
        </p:nvSpPr>
        <p:spPr>
          <a:xfrm>
            <a:off x="132622" y="909981"/>
            <a:ext cx="3690938" cy="1566863"/>
          </a:xfrm>
          <a:prstGeom prst="rect">
            <a:avLst/>
          </a:prstGeom>
        </p:spPr>
        <p:txBody>
          <a:bodyPr spcFirstLastPara="1" wrap="square" lIns="91425" tIns="91425" rIns="91425" bIns="91425" anchor="t" anchorCtr="0">
            <a:noAutofit/>
          </a:bodyPr>
          <a:lstStyle/>
          <a:p>
            <a:pPr marL="114300" lvl="0" algn="l">
              <a:buClr>
                <a:srgbClr val="FFFFFF"/>
              </a:buClr>
              <a:buSzPts val="1800"/>
            </a:pPr>
            <a:r>
              <a:rPr lang="en-GB" sz="1800" u="sng" dirty="0">
                <a:solidFill>
                  <a:srgbClr val="FFFFFF"/>
                </a:solidFill>
                <a:latin typeface="Nunito Light"/>
                <a:ea typeface="Nunito Light"/>
                <a:cs typeface="Nunito Light"/>
                <a:sym typeface="Nunito Light"/>
              </a:rPr>
              <a:t>Which </a:t>
            </a:r>
            <a:r>
              <a:rPr lang="en-GB" sz="1800" u="sng" dirty="0" err="1">
                <a:solidFill>
                  <a:srgbClr val="FFFFFF"/>
                </a:solidFill>
                <a:latin typeface="Nunito Light"/>
                <a:ea typeface="Nunito Light"/>
                <a:cs typeface="Nunito Light"/>
                <a:sym typeface="Nunito Light"/>
              </a:rPr>
              <a:t>neighborhoods</a:t>
            </a:r>
            <a:r>
              <a:rPr lang="en-GB" sz="1800" u="sng" dirty="0">
                <a:solidFill>
                  <a:srgbClr val="FFFFFF"/>
                </a:solidFill>
                <a:latin typeface="Nunito Light"/>
                <a:ea typeface="Nunito Light"/>
                <a:cs typeface="Nunito Light"/>
                <a:sym typeface="Nunito Light"/>
              </a:rPr>
              <a:t>/zip codes tends to experience a relatively higher density of drop-offs?</a:t>
            </a:r>
            <a:br>
              <a:rPr lang="en-GB" sz="1800" u="sng" dirty="0">
                <a:solidFill>
                  <a:srgbClr val="FFFFFF"/>
                </a:solidFill>
                <a:latin typeface="Nunito Light"/>
                <a:ea typeface="Nunito Light"/>
                <a:cs typeface="Nunito Light"/>
                <a:sym typeface="Nunito Light"/>
              </a:rPr>
            </a:br>
            <a:br>
              <a:rPr lang="en-GB" sz="1800" u="sng"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Neighbourhoods</a:t>
            </a:r>
            <a:r>
              <a:rPr lang="en-GB" sz="1200" dirty="0">
                <a:solidFill>
                  <a:srgbClr val="FFFFFF"/>
                </a:solidFill>
                <a:latin typeface="Nunito Light"/>
              </a:rPr>
              <a:t> with the highest densities of drop-offs like: Alphabet City, Tribeca, Kips Bay, La Guardia, Upper Westside, Hell’s Kitchen, Upper </a:t>
            </a:r>
            <a:r>
              <a:rPr lang="en-GB" sz="1200" dirty="0" err="1">
                <a:solidFill>
                  <a:srgbClr val="FFFFFF"/>
                </a:solidFill>
                <a:latin typeface="Nunito Light"/>
              </a:rPr>
              <a:t>Eastside</a:t>
            </a:r>
            <a:r>
              <a:rPr lang="en-GB" sz="1200" dirty="0">
                <a:solidFill>
                  <a:srgbClr val="FFFFFF"/>
                </a:solidFill>
                <a:latin typeface="Nunito Light"/>
              </a:rPr>
              <a:t>, Lincoln Square, Morningside Heights;</a:t>
            </a:r>
            <a:br>
              <a:rPr lang="en-GB" sz="1200" dirty="0">
                <a:solidFill>
                  <a:srgbClr val="FFFFFF"/>
                </a:solidFill>
                <a:latin typeface="Nunito Light"/>
              </a:rPr>
            </a:br>
            <a:br>
              <a:rPr lang="en-GB" sz="1200" dirty="0">
                <a:solidFill>
                  <a:srgbClr val="FFFFFF"/>
                </a:solidFill>
                <a:latin typeface="Nunito Light"/>
              </a:rPr>
            </a:br>
            <a:r>
              <a:rPr lang="en-GB" sz="1200" dirty="0" err="1">
                <a:solidFill>
                  <a:srgbClr val="FFFFFF"/>
                </a:solidFill>
                <a:latin typeface="Nunito Light"/>
                <a:sym typeface="Nunito Light"/>
              </a:rPr>
              <a:t>Zipcodes</a:t>
            </a:r>
            <a:r>
              <a:rPr lang="en-GB" sz="1200" dirty="0">
                <a:solidFill>
                  <a:srgbClr val="FFFFFF"/>
                </a:solidFill>
                <a:latin typeface="Nunito Light"/>
              </a:rPr>
              <a:t> with the highest densities of drop-offs in map.</a:t>
            </a:r>
            <a:br>
              <a:rPr lang="en-GB" sz="1200" dirty="0">
                <a:solidFill>
                  <a:srgbClr val="FFFFFF"/>
                </a:solidFill>
                <a:latin typeface="Nunito Light"/>
                <a:sym typeface="Nunito Light"/>
              </a:rPr>
            </a:br>
            <a:br>
              <a:rPr lang="en-GB" sz="1200" dirty="0">
                <a:solidFill>
                  <a:srgbClr val="FFFFFF"/>
                </a:solidFill>
                <a:latin typeface="Nunito Light"/>
                <a:sym typeface="Nunito Light"/>
              </a:rPr>
            </a:br>
            <a:r>
              <a:rPr lang="en-GB" sz="1200" dirty="0">
                <a:solidFill>
                  <a:srgbClr val="FFFFFF"/>
                </a:solidFill>
                <a:latin typeface="Nunito Light"/>
                <a:ea typeface="Nunito Light"/>
                <a:cs typeface="Nunito Light"/>
                <a:sym typeface="Nunito Light"/>
              </a:rPr>
              <a:t>D</a:t>
            </a:r>
            <a:r>
              <a:rPr lang="en-GB" sz="1200" dirty="0">
                <a:solidFill>
                  <a:srgbClr val="FFFFFF"/>
                </a:solidFill>
                <a:latin typeface="Nunito Light"/>
              </a:rPr>
              <a:t>rop-offs can be are more evenly distributed than pick-ups. However, South, Southeast, &amp; East of Central Park are especially dense.</a:t>
            </a:r>
            <a:endParaRPr sz="1200" dirty="0">
              <a:solidFill>
                <a:srgbClr val="FFFFFF"/>
              </a:solidFill>
              <a:latin typeface="Nunito Light"/>
              <a:sym typeface="Nunito Light"/>
            </a:endParaRPr>
          </a:p>
        </p:txBody>
      </p:sp>
      <p:pic>
        <p:nvPicPr>
          <p:cNvPr id="2" name="Picture 1">
            <a:extLst>
              <a:ext uri="{FF2B5EF4-FFF2-40B4-BE49-F238E27FC236}">
                <a16:creationId xmlns:a16="http://schemas.microsoft.com/office/drawing/2014/main" id="{99931DA6-E6FC-664D-BC85-1D6B7ADA6366}"/>
              </a:ext>
            </a:extLst>
          </p:cNvPr>
          <p:cNvPicPr>
            <a:picLocks noChangeAspect="1"/>
          </p:cNvPicPr>
          <p:nvPr/>
        </p:nvPicPr>
        <p:blipFill>
          <a:blip r:embed="rId3"/>
          <a:stretch>
            <a:fillRect/>
          </a:stretch>
        </p:blipFill>
        <p:spPr>
          <a:xfrm>
            <a:off x="4081656" y="177876"/>
            <a:ext cx="4382139" cy="2766798"/>
          </a:xfrm>
          <a:prstGeom prst="rect">
            <a:avLst/>
          </a:prstGeom>
        </p:spPr>
      </p:pic>
      <p:pic>
        <p:nvPicPr>
          <p:cNvPr id="3" name="Picture 2">
            <a:extLst>
              <a:ext uri="{FF2B5EF4-FFF2-40B4-BE49-F238E27FC236}">
                <a16:creationId xmlns:a16="http://schemas.microsoft.com/office/drawing/2014/main" id="{6A402FF2-09C4-0942-AEB1-EE11D657A4C6}"/>
              </a:ext>
            </a:extLst>
          </p:cNvPr>
          <p:cNvPicPr>
            <a:picLocks noChangeAspect="1"/>
          </p:cNvPicPr>
          <p:nvPr/>
        </p:nvPicPr>
        <p:blipFill>
          <a:blip r:embed="rId4"/>
          <a:stretch>
            <a:fillRect/>
          </a:stretch>
        </p:blipFill>
        <p:spPr>
          <a:xfrm>
            <a:off x="4081657" y="2571750"/>
            <a:ext cx="4382140" cy="2412580"/>
          </a:xfrm>
          <a:prstGeom prst="rect">
            <a:avLst/>
          </a:prstGeom>
        </p:spPr>
      </p:pic>
    </p:spTree>
    <p:extLst>
      <p:ext uri="{BB962C8B-B14F-4D97-AF65-F5344CB8AC3E}">
        <p14:creationId xmlns:p14="http://schemas.microsoft.com/office/powerpoint/2010/main" val="3026008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329050" y="1665450"/>
            <a:ext cx="7532700" cy="18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In this project, you will apply the skills acquired in this course to create the MVP launch strategy for the first flying car taxi service, Flyber, in one of the most congested cities in America -- New York City.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are responsible for bringing the first flying car taxi service to market by analyzing data and building a product proposal.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idx="4294967295"/>
          </p:nvPr>
        </p:nvSpPr>
        <p:spPr>
          <a:xfrm>
            <a:off x="0" y="869950"/>
            <a:ext cx="3702050" cy="1128713"/>
          </a:xfrm>
          <a:prstGeom prst="rect">
            <a:avLst/>
          </a:prstGeom>
        </p:spPr>
        <p:txBody>
          <a:bodyPr spcFirstLastPara="1" wrap="square" lIns="91425" tIns="91425" rIns="91425" bIns="91425" anchor="t" anchorCtr="0">
            <a:noAutofit/>
          </a:bodyPr>
          <a:lstStyle/>
          <a:p>
            <a:pPr marL="114300" algn="l">
              <a:buClr>
                <a:srgbClr val="FFFFFF"/>
              </a:buClr>
              <a:buSzPts val="1800"/>
            </a:pPr>
            <a:r>
              <a:rPr lang="en-GB" sz="1600" u="sng" dirty="0">
                <a:solidFill>
                  <a:srgbClr val="FFFFFF"/>
                </a:solidFill>
                <a:latin typeface="Nunito Light"/>
                <a:ea typeface="Nunito Light"/>
                <a:cs typeface="Nunito Light"/>
                <a:sym typeface="Nunito Light"/>
              </a:rPr>
              <a:t>Which </a:t>
            </a:r>
            <a:r>
              <a:rPr lang="en-GB" sz="1600" u="sng" dirty="0" err="1">
                <a:solidFill>
                  <a:srgbClr val="FFFFFF"/>
                </a:solidFill>
                <a:latin typeface="Nunito Light"/>
                <a:ea typeface="Nunito Light"/>
                <a:cs typeface="Nunito Light"/>
                <a:sym typeface="Nunito Light"/>
              </a:rPr>
              <a:t>neighborhoods</a:t>
            </a:r>
            <a:r>
              <a:rPr lang="en-GB" sz="1600" u="sng" dirty="0">
                <a:solidFill>
                  <a:srgbClr val="FFFFFF"/>
                </a:solidFill>
                <a:latin typeface="Nunito Light"/>
                <a:ea typeface="Nunito Light"/>
                <a:cs typeface="Nunito Light"/>
                <a:sym typeface="Nunito Light"/>
              </a:rPr>
              <a:t>/zip codes tends to have the highest duration-to-distance ratios, based on pick-up and drop-off? </a:t>
            </a:r>
            <a:br>
              <a:rPr lang="en-GB" sz="1200" dirty="0">
                <a:solidFill>
                  <a:srgbClr val="FFFFFF"/>
                </a:solidFill>
                <a:latin typeface="Nunito Light"/>
              </a:rPr>
            </a:br>
            <a:endParaRPr sz="1200" dirty="0">
              <a:solidFill>
                <a:srgbClr val="FFFFFF"/>
              </a:solidFill>
              <a:latin typeface="Nunito Light"/>
              <a:sym typeface="Nunito Light"/>
            </a:endParaRPr>
          </a:p>
        </p:txBody>
      </p:sp>
      <p:pic>
        <p:nvPicPr>
          <p:cNvPr id="2" name="Picture 1">
            <a:extLst>
              <a:ext uri="{FF2B5EF4-FFF2-40B4-BE49-F238E27FC236}">
                <a16:creationId xmlns:a16="http://schemas.microsoft.com/office/drawing/2014/main" id="{85D62E1C-A8F9-024C-880A-03E69C9FE4ED}"/>
              </a:ext>
            </a:extLst>
          </p:cNvPr>
          <p:cNvPicPr>
            <a:picLocks noChangeAspect="1"/>
          </p:cNvPicPr>
          <p:nvPr/>
        </p:nvPicPr>
        <p:blipFill>
          <a:blip r:embed="rId3"/>
          <a:stretch>
            <a:fillRect/>
          </a:stretch>
        </p:blipFill>
        <p:spPr>
          <a:xfrm>
            <a:off x="3964562" y="434423"/>
            <a:ext cx="5064975" cy="2137327"/>
          </a:xfrm>
          <a:prstGeom prst="rect">
            <a:avLst/>
          </a:prstGeom>
        </p:spPr>
      </p:pic>
      <p:sp>
        <p:nvSpPr>
          <p:cNvPr id="3" name="Rectangle 2">
            <a:extLst>
              <a:ext uri="{FF2B5EF4-FFF2-40B4-BE49-F238E27FC236}">
                <a16:creationId xmlns:a16="http://schemas.microsoft.com/office/drawing/2014/main" id="{FC3A5743-A968-464A-A1C1-19C7D99D31E4}"/>
              </a:ext>
            </a:extLst>
          </p:cNvPr>
          <p:cNvSpPr/>
          <p:nvPr/>
        </p:nvSpPr>
        <p:spPr>
          <a:xfrm>
            <a:off x="0" y="2365028"/>
            <a:ext cx="3702512" cy="2062103"/>
          </a:xfrm>
          <a:prstGeom prst="rect">
            <a:avLst/>
          </a:prstGeom>
        </p:spPr>
        <p:txBody>
          <a:bodyPr wrap="square">
            <a:spAutoFit/>
          </a:bodyPr>
          <a:lstStyle/>
          <a:p>
            <a:pPr marL="114300" lvl="0">
              <a:buClr>
                <a:srgbClr val="FFFFFF"/>
              </a:buClr>
              <a:buSzPts val="1800"/>
            </a:pPr>
            <a:r>
              <a:rPr lang="en-GB" sz="1600" dirty="0">
                <a:solidFill>
                  <a:srgbClr val="FFFFFF"/>
                </a:solidFill>
                <a:latin typeface="Nunito Light"/>
              </a:rPr>
              <a:t>based on pick-up: 10119 and 10121 west of Herald Square and 10018 east of Hell’s Kitchen</a:t>
            </a:r>
          </a:p>
          <a:p>
            <a:pPr marL="114300" lvl="0">
              <a:buClr>
                <a:srgbClr val="FFFFFF"/>
              </a:buClr>
              <a:buSzPts val="1800"/>
            </a:pPr>
            <a:endParaRPr lang="en-GB" sz="1600" dirty="0">
              <a:solidFill>
                <a:srgbClr val="FFFFFF"/>
              </a:solidFill>
              <a:latin typeface="Nunito Light"/>
            </a:endParaRPr>
          </a:p>
          <a:p>
            <a:pPr marL="114300" lvl="0">
              <a:buClr>
                <a:srgbClr val="FFFFFF"/>
              </a:buClr>
              <a:buSzPts val="1800"/>
            </a:pPr>
            <a:r>
              <a:rPr lang="en-GB" sz="1600" dirty="0">
                <a:solidFill>
                  <a:srgbClr val="FFFFFF"/>
                </a:solidFill>
                <a:latin typeface="Nunito Light"/>
              </a:rPr>
              <a:t>based on drop-off:</a:t>
            </a:r>
            <a:r>
              <a:rPr lang="en-GB" sz="1600" dirty="0">
                <a:solidFill>
                  <a:srgbClr val="FFFFFF"/>
                </a:solidFill>
                <a:latin typeface="Nunito Light"/>
                <a:sym typeface="Nunito Light"/>
              </a:rPr>
              <a:t> </a:t>
            </a:r>
            <a:r>
              <a:rPr lang="en-GB" sz="1600" dirty="0">
                <a:solidFill>
                  <a:srgbClr val="FFFFFF"/>
                </a:solidFill>
                <a:latin typeface="Nunito Light"/>
              </a:rPr>
              <a:t>10119 and 10121 west of Herald Square, 10018 east of Hell’s Kitchen and (10165, 10174 and 10170) southeast of Diamond</a:t>
            </a:r>
          </a:p>
        </p:txBody>
      </p:sp>
      <p:pic>
        <p:nvPicPr>
          <p:cNvPr id="4" name="Picture 3">
            <a:extLst>
              <a:ext uri="{FF2B5EF4-FFF2-40B4-BE49-F238E27FC236}">
                <a16:creationId xmlns:a16="http://schemas.microsoft.com/office/drawing/2014/main" id="{195F51EF-076C-7241-A31C-427E997D8A34}"/>
              </a:ext>
            </a:extLst>
          </p:cNvPr>
          <p:cNvPicPr>
            <a:picLocks noChangeAspect="1"/>
          </p:cNvPicPr>
          <p:nvPr/>
        </p:nvPicPr>
        <p:blipFill>
          <a:blip r:embed="rId4"/>
          <a:stretch>
            <a:fillRect/>
          </a:stretch>
        </p:blipFill>
        <p:spPr>
          <a:xfrm>
            <a:off x="3964562" y="2973667"/>
            <a:ext cx="5064975" cy="1991958"/>
          </a:xfrm>
          <a:prstGeom prst="rect">
            <a:avLst/>
          </a:prstGeom>
        </p:spPr>
      </p:pic>
    </p:spTree>
    <p:extLst>
      <p:ext uri="{BB962C8B-B14F-4D97-AF65-F5344CB8AC3E}">
        <p14:creationId xmlns:p14="http://schemas.microsoft.com/office/powerpoint/2010/main" val="3292086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idx="4294967295"/>
          </p:nvPr>
        </p:nvSpPr>
        <p:spPr>
          <a:xfrm>
            <a:off x="0" y="1787525"/>
            <a:ext cx="8453438" cy="1568450"/>
          </a:xfrm>
          <a:prstGeom prst="rect">
            <a:avLst/>
          </a:prstGeom>
        </p:spPr>
        <p:txBody>
          <a:bodyPr spcFirstLastPara="1" wrap="square" lIns="91425" tIns="91425" rIns="91425" bIns="91425" anchor="t" anchorCtr="0">
            <a:noAutofit/>
          </a:bodyPr>
          <a:lstStyle/>
          <a:p>
            <a:pPr marL="114300" lvl="0" algn="l">
              <a:buClr>
                <a:srgbClr val="FFFFFF"/>
              </a:buClr>
              <a:buSzPts val="1800"/>
            </a:pPr>
            <a:r>
              <a:rPr lang="en-GB" sz="1800" u="sng" dirty="0">
                <a:solidFill>
                  <a:srgbClr val="FFFFFF"/>
                </a:solidFill>
                <a:latin typeface="Nunito Light"/>
                <a:ea typeface="Nunito Light"/>
                <a:cs typeface="Nunito Light"/>
                <a:sym typeface="Nunito Light"/>
              </a:rPr>
              <a:t>For any of the </a:t>
            </a:r>
            <a:r>
              <a:rPr lang="en-GB" sz="1800" u="sng" dirty="0" err="1">
                <a:solidFill>
                  <a:srgbClr val="FFFFFF"/>
                </a:solidFill>
                <a:latin typeface="Nunito Light"/>
                <a:ea typeface="Nunito Light"/>
                <a:cs typeface="Nunito Light"/>
                <a:sym typeface="Nunito Light"/>
              </a:rPr>
              <a:t>neighborhoods</a:t>
            </a:r>
            <a:r>
              <a:rPr lang="en-GB" sz="1800" u="sng" dirty="0">
                <a:solidFill>
                  <a:srgbClr val="FFFFFF"/>
                </a:solidFill>
                <a:latin typeface="Nunito Light"/>
                <a:ea typeface="Nunito Light"/>
                <a:cs typeface="Nunito Light"/>
                <a:sym typeface="Nunito Light"/>
              </a:rPr>
              <a:t> identified, are there any potential areas within the </a:t>
            </a:r>
            <a:r>
              <a:rPr lang="en-GB" sz="1800" u="sng" dirty="0" err="1">
                <a:solidFill>
                  <a:srgbClr val="FFFFFF"/>
                </a:solidFill>
                <a:latin typeface="Nunito Light"/>
                <a:ea typeface="Nunito Light"/>
                <a:cs typeface="Nunito Light"/>
                <a:sym typeface="Nunito Light"/>
              </a:rPr>
              <a:t>neighborhood</a:t>
            </a:r>
            <a:r>
              <a:rPr lang="en-GB" sz="1800" u="sng" dirty="0">
                <a:solidFill>
                  <a:srgbClr val="FFFFFF"/>
                </a:solidFill>
                <a:latin typeface="Nunito Light"/>
                <a:ea typeface="Nunito Light"/>
                <a:cs typeface="Nunito Light"/>
                <a:sym typeface="Nunito Light"/>
              </a:rPr>
              <a:t> that are optimal for flying taxi pick-up / drop-off? What makes them suitable?</a:t>
            </a:r>
            <a:br>
              <a:rPr lang="en-GB" sz="1800" u="sng" dirty="0">
                <a:solidFill>
                  <a:srgbClr val="FFFFFF"/>
                </a:solidFill>
                <a:latin typeface="Nunito Light"/>
                <a:ea typeface="Nunito Light"/>
                <a:cs typeface="Nunito Light"/>
                <a:sym typeface="Nunito Light"/>
              </a:rPr>
            </a:br>
            <a:br>
              <a:rPr lang="en-GB" sz="1800" u="sng"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On the basis of the analyses carried out previously, and at a very high level, we can see that there is a high incidence at certain points. </a:t>
            </a:r>
            <a:br>
              <a:rPr lang="en-GB" sz="1200" dirty="0">
                <a:solidFill>
                  <a:srgbClr val="FFFFFF"/>
                </a:solidFill>
                <a:latin typeface="Nunito Light"/>
                <a:ea typeface="Nunito Light"/>
                <a:cs typeface="Nunito Light"/>
                <a:sym typeface="Nunito Light"/>
              </a:rPr>
            </a:b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It is important to ensure geographically distinct zones, in the north and in the south. </a:t>
            </a: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Assuming this way as potential zones of success the 10282 to the south and 16171 to the north. </a:t>
            </a: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I cannot neglect airports, which are zones with high traffic frequency of people who need this type of services.</a:t>
            </a:r>
            <a:br>
              <a:rPr lang="en-GB" sz="1200" dirty="0">
                <a:solidFill>
                  <a:srgbClr val="FFFFFF"/>
                </a:solidFill>
                <a:latin typeface="Nunito Light"/>
                <a:ea typeface="Nunito Light"/>
                <a:cs typeface="Nunito Light"/>
                <a:sym typeface="Nunito Light"/>
              </a:rPr>
            </a:br>
            <a:br>
              <a:rPr lang="en-GB" sz="1200" dirty="0">
                <a:solidFill>
                  <a:srgbClr val="FFFFFF"/>
                </a:solidFill>
                <a:latin typeface="Nunito Light"/>
                <a:ea typeface="Nunito Light"/>
                <a:cs typeface="Nunito Light"/>
                <a:sym typeface="Nunito Light"/>
              </a:rPr>
            </a:br>
            <a:r>
              <a:rPr lang="en-GB" sz="1200" i="1" dirty="0">
                <a:solidFill>
                  <a:srgbClr val="FFFFFF"/>
                </a:solidFill>
                <a:latin typeface="Nunito Light"/>
                <a:ea typeface="Nunito Light"/>
                <a:cs typeface="Nunito Light"/>
                <a:sym typeface="Nunito Light"/>
              </a:rPr>
              <a:t>This analysis needs a more detailed perspective in order to understand which periods of time and days have more incidence of demand. I hope to perform this analysis in the future analysis.</a:t>
            </a:r>
          </a:p>
        </p:txBody>
      </p:sp>
    </p:spTree>
    <p:extLst>
      <p:ext uri="{BB962C8B-B14F-4D97-AF65-F5344CB8AC3E}">
        <p14:creationId xmlns:p14="http://schemas.microsoft.com/office/powerpoint/2010/main" val="1901863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9"/>
        <p:cNvGrpSpPr/>
        <p:nvPr/>
      </p:nvGrpSpPr>
      <p:grpSpPr>
        <a:xfrm>
          <a:off x="0" y="0"/>
          <a:ext cx="0" cy="0"/>
          <a:chOff x="0" y="0"/>
          <a:chExt cx="0" cy="0"/>
        </a:xfrm>
      </p:grpSpPr>
      <p:sp>
        <p:nvSpPr>
          <p:cNvPr id="160" name="Google Shape;160;p33"/>
          <p:cNvSpPr txBox="1">
            <a:spLocks noGrp="1"/>
          </p:cNvSpPr>
          <p:nvPr>
            <p:ph type="ctrTitle"/>
          </p:nvPr>
        </p:nvSpPr>
        <p:spPr>
          <a:xfrm>
            <a:off x="339025" y="911050"/>
            <a:ext cx="7532700" cy="32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It may not make operational sense to have the service running 24/7, for now.</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times throughout the day experience relatively higher volumes of ride pick-ups?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days throughout the week experience relatively higher volumes of ride pick-ups?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Pinpoint any periods throughout the year that experience trend fluctuation or seasonality around ride pick-up volumes. This will help us in our post-launch analyses to determine if any spikes or dips were influenced by seasonality or through actual feature adoption/regression.</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idx="4294967295"/>
          </p:nvPr>
        </p:nvSpPr>
        <p:spPr>
          <a:xfrm>
            <a:off x="311150" y="814388"/>
            <a:ext cx="8832850" cy="728662"/>
          </a:xfrm>
          <a:prstGeom prst="rect">
            <a:avLst/>
          </a:prstGeom>
        </p:spPr>
        <p:txBody>
          <a:bodyPr spcFirstLastPara="1" wrap="square" lIns="91425" tIns="91425" rIns="91425" bIns="91425" anchor="t" anchorCtr="0">
            <a:noAutofit/>
          </a:bodyPr>
          <a:lstStyle/>
          <a:p>
            <a:pPr algn="l"/>
            <a:r>
              <a:rPr lang="en" sz="1800" u="sng" dirty="0">
                <a:solidFill>
                  <a:srgbClr val="FFFFFF"/>
                </a:solidFill>
                <a:latin typeface="Nunito Light"/>
                <a:ea typeface="Nunito Light"/>
                <a:cs typeface="Nunito Light"/>
                <a:sym typeface="Nunito Light"/>
              </a:rPr>
              <a:t>What times throughout the day experience relatively higher volumes of ride pick-ups? </a:t>
            </a:r>
            <a:br>
              <a:rPr lang="en" sz="1800" u="sng" dirty="0">
                <a:solidFill>
                  <a:srgbClr val="FFFFFF"/>
                </a:solidFill>
                <a:latin typeface="Nunito Light"/>
                <a:ea typeface="Nunito Light"/>
                <a:cs typeface="Nunito Light"/>
                <a:sym typeface="Nunito Light"/>
              </a:rPr>
            </a:br>
            <a:br>
              <a:rPr lang="en" sz="1800" u="sng"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From the analysis carried out it can be seen that there is a high incidence during the morning, rush hour, remaining the same during the afternoon and with an increase at the end of the day, after </a:t>
            </a:r>
            <a:r>
              <a:rPr lang="en-GB" sz="1200" dirty="0">
                <a:solidFill>
                  <a:srgbClr val="FFFFFF"/>
                </a:solidFill>
                <a:latin typeface="Nunito Light"/>
                <a:sym typeface="Nunito Light"/>
              </a:rPr>
              <a:t>working hours </a:t>
            </a:r>
            <a:r>
              <a:rPr lang="en-GB" sz="1200" dirty="0">
                <a:solidFill>
                  <a:srgbClr val="FFFFFF"/>
                </a:solidFill>
                <a:latin typeface="Nunito Light"/>
              </a:rPr>
              <a:t>( 6pm to 8pm) -&gt; High: 5pm - 10pm</a:t>
            </a:r>
            <a:br>
              <a:rPr lang="en-GB" sz="1200" dirty="0">
                <a:solidFill>
                  <a:srgbClr val="FFFFFF"/>
                </a:solidFill>
                <a:latin typeface="Nunito Light"/>
              </a:rPr>
            </a:br>
            <a:r>
              <a:rPr lang="en-GB" sz="1200" dirty="0">
                <a:solidFill>
                  <a:srgbClr val="FFFFFF"/>
                </a:solidFill>
                <a:latin typeface="Nunito Light"/>
              </a:rPr>
              <a:t>Mid: 8am - 3pm and Low: 1am - 6am.</a:t>
            </a:r>
            <a:br>
              <a:rPr lang="en-GB" sz="1200" dirty="0"/>
            </a:br>
            <a:br>
              <a:rPr lang="en-GB" sz="1200" dirty="0">
                <a:solidFill>
                  <a:srgbClr val="FFFFFF"/>
                </a:solidFill>
                <a:latin typeface="Nunito Light"/>
                <a:ea typeface="Nunito Light"/>
                <a:cs typeface="Nunito Light"/>
                <a:sym typeface="Nunito Light"/>
              </a:rPr>
            </a:br>
            <a:br>
              <a:rPr lang="en-GB" sz="1400" dirty="0"/>
            </a:b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r>
              <a:rPr lang="en-GB" sz="1200" dirty="0"/>
              <a:t>High: 5pm - 10pm EST</a:t>
            </a:r>
            <a:br>
              <a:rPr lang="en-GB" sz="1200" dirty="0"/>
            </a:br>
            <a:r>
              <a:rPr lang="en-GB" sz="1200" dirty="0"/>
              <a:t>Mid: 8am - 3pm EST</a:t>
            </a:r>
            <a:br>
              <a:rPr lang="en-GB" sz="1200" dirty="0"/>
            </a:br>
            <a:r>
              <a:rPr lang="en-GB" sz="1200" dirty="0"/>
              <a:t>Low: 1am - 6am EST</a:t>
            </a:r>
            <a:br>
              <a:rPr lang="en-GB" sz="1200" dirty="0"/>
            </a:br>
            <a:endParaRPr sz="12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3" name="Picture 2">
            <a:extLst>
              <a:ext uri="{FF2B5EF4-FFF2-40B4-BE49-F238E27FC236}">
                <a16:creationId xmlns:a16="http://schemas.microsoft.com/office/drawing/2014/main" id="{3148FA64-92CE-1F44-AEAB-13E66761B0B3}"/>
              </a:ext>
            </a:extLst>
          </p:cNvPr>
          <p:cNvPicPr>
            <a:picLocks noChangeAspect="1"/>
          </p:cNvPicPr>
          <p:nvPr/>
        </p:nvPicPr>
        <p:blipFill>
          <a:blip r:embed="rId3"/>
          <a:stretch>
            <a:fillRect/>
          </a:stretch>
        </p:blipFill>
        <p:spPr>
          <a:xfrm>
            <a:off x="4522350" y="3019475"/>
            <a:ext cx="4572001" cy="2004947"/>
          </a:xfrm>
          <a:prstGeom prst="rect">
            <a:avLst/>
          </a:prstGeom>
        </p:spPr>
      </p:pic>
      <p:pic>
        <p:nvPicPr>
          <p:cNvPr id="2" name="Picture 1">
            <a:extLst>
              <a:ext uri="{FF2B5EF4-FFF2-40B4-BE49-F238E27FC236}">
                <a16:creationId xmlns:a16="http://schemas.microsoft.com/office/drawing/2014/main" id="{95227E6A-EBA6-AF4C-B999-DDECA6FDDA1A}"/>
              </a:ext>
            </a:extLst>
          </p:cNvPr>
          <p:cNvPicPr>
            <a:picLocks noChangeAspect="1"/>
          </p:cNvPicPr>
          <p:nvPr/>
        </p:nvPicPr>
        <p:blipFill>
          <a:blip r:embed="rId4"/>
          <a:stretch>
            <a:fillRect/>
          </a:stretch>
        </p:blipFill>
        <p:spPr>
          <a:xfrm>
            <a:off x="149384" y="2423421"/>
            <a:ext cx="5787684" cy="235378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idx="4294967295"/>
          </p:nvPr>
        </p:nvSpPr>
        <p:spPr>
          <a:xfrm>
            <a:off x="0" y="1004888"/>
            <a:ext cx="7532688" cy="1566862"/>
          </a:xfrm>
          <a:prstGeom prst="rect">
            <a:avLst/>
          </a:prstGeom>
        </p:spPr>
        <p:txBody>
          <a:bodyPr spcFirstLastPara="1" wrap="square" lIns="91425" tIns="91425" rIns="91425" bIns="91425" anchor="t" anchorCtr="0">
            <a:noAutofit/>
          </a:bodyPr>
          <a:lstStyle/>
          <a:p>
            <a:pPr marL="114300" lvl="0" algn="l">
              <a:buClr>
                <a:srgbClr val="FFFFFF"/>
              </a:buClr>
              <a:buSzPts val="1800"/>
            </a:pPr>
            <a:r>
              <a:rPr lang="en-GB" sz="1800" u="sng" dirty="0">
                <a:solidFill>
                  <a:srgbClr val="FFFFFF"/>
                </a:solidFill>
                <a:latin typeface="Nunito Light"/>
                <a:ea typeface="Nunito Light"/>
                <a:cs typeface="Nunito Light"/>
                <a:sym typeface="Nunito Light"/>
              </a:rPr>
              <a:t>What days throughout the week experience relatively higher volumes of ride pick-ups?</a:t>
            </a:r>
            <a:br>
              <a:rPr lang="en-GB" sz="1800" dirty="0">
                <a:solidFill>
                  <a:srgbClr val="FFFFFF"/>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1F0D3593-22FF-7E4E-8EAF-0B6ADF09F4D7}"/>
              </a:ext>
            </a:extLst>
          </p:cNvPr>
          <p:cNvPicPr>
            <a:picLocks noChangeAspect="1"/>
          </p:cNvPicPr>
          <p:nvPr/>
        </p:nvPicPr>
        <p:blipFill>
          <a:blip r:embed="rId3"/>
          <a:stretch>
            <a:fillRect/>
          </a:stretch>
        </p:blipFill>
        <p:spPr>
          <a:xfrm>
            <a:off x="3602736" y="1550686"/>
            <a:ext cx="5449824" cy="2421078"/>
          </a:xfrm>
          <a:prstGeom prst="rect">
            <a:avLst/>
          </a:prstGeom>
        </p:spPr>
      </p:pic>
      <p:pic>
        <p:nvPicPr>
          <p:cNvPr id="3" name="Picture 2">
            <a:extLst>
              <a:ext uri="{FF2B5EF4-FFF2-40B4-BE49-F238E27FC236}">
                <a16:creationId xmlns:a16="http://schemas.microsoft.com/office/drawing/2014/main" id="{4FEEA730-321B-D54B-8975-4AFA91B02D40}"/>
              </a:ext>
            </a:extLst>
          </p:cNvPr>
          <p:cNvPicPr>
            <a:picLocks noChangeAspect="1"/>
          </p:cNvPicPr>
          <p:nvPr/>
        </p:nvPicPr>
        <p:blipFill>
          <a:blip r:embed="rId4"/>
          <a:stretch>
            <a:fillRect/>
          </a:stretch>
        </p:blipFill>
        <p:spPr>
          <a:xfrm>
            <a:off x="189103" y="2571750"/>
            <a:ext cx="6138545" cy="2499211"/>
          </a:xfrm>
          <a:prstGeom prst="rect">
            <a:avLst/>
          </a:prstGeom>
        </p:spPr>
      </p:pic>
    </p:spTree>
    <p:extLst>
      <p:ext uri="{BB962C8B-B14F-4D97-AF65-F5344CB8AC3E}">
        <p14:creationId xmlns:p14="http://schemas.microsoft.com/office/powerpoint/2010/main" val="913471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5" name="Title 4">
            <a:extLst>
              <a:ext uri="{FF2B5EF4-FFF2-40B4-BE49-F238E27FC236}">
                <a16:creationId xmlns:a16="http://schemas.microsoft.com/office/drawing/2014/main" id="{8CA49420-63AD-934B-9AB2-F936742E4183}"/>
              </a:ext>
            </a:extLst>
          </p:cNvPr>
          <p:cNvSpPr>
            <a:spLocks noGrp="1"/>
          </p:cNvSpPr>
          <p:nvPr>
            <p:ph type="ctrTitle" idx="4294967295"/>
          </p:nvPr>
        </p:nvSpPr>
        <p:spPr>
          <a:xfrm>
            <a:off x="0" y="744538"/>
            <a:ext cx="8521700" cy="1027112"/>
          </a:xfrm>
        </p:spPr>
        <p:txBody>
          <a:bodyPr/>
          <a:lstStyle/>
          <a:p>
            <a:pPr algn="l"/>
            <a:r>
              <a:rPr lang="en-GB" sz="1200" dirty="0">
                <a:solidFill>
                  <a:schemeClr val="bg1"/>
                </a:solidFill>
              </a:rPr>
              <a:t>Through the above analysis I can see that there is a great incidence mainly at the beginning and middle of the month.  </a:t>
            </a:r>
            <a:br>
              <a:rPr lang="en-GB" sz="1200" dirty="0">
                <a:solidFill>
                  <a:schemeClr val="bg1"/>
                </a:solidFill>
              </a:rPr>
            </a:br>
            <a:r>
              <a:rPr lang="en-GB" sz="1200" dirty="0">
                <a:solidFill>
                  <a:schemeClr val="bg1"/>
                </a:solidFill>
              </a:rPr>
              <a:t>On a weekly level, it is clear that </a:t>
            </a:r>
            <a:r>
              <a:rPr lang="en-GB" sz="1200" b="1" i="1" dirty="0">
                <a:solidFill>
                  <a:schemeClr val="bg1"/>
                </a:solidFill>
              </a:rPr>
              <a:t>Thursdays, Fridays and Saturdays are the “best #trip days” of the week</a:t>
            </a:r>
            <a:r>
              <a:rPr lang="en-GB" sz="1200" dirty="0">
                <a:solidFill>
                  <a:schemeClr val="bg1"/>
                </a:solidFill>
              </a:rPr>
              <a:t> in terms of passenger pick-ups. In terms duration-to-distance ratio Saturday is the best.</a:t>
            </a:r>
            <a:br>
              <a:rPr lang="en-GB" sz="1200" dirty="0">
                <a:solidFill>
                  <a:schemeClr val="bg1"/>
                </a:solidFill>
              </a:rPr>
            </a:br>
            <a:endParaRPr lang="en-PT" sz="1200" dirty="0">
              <a:solidFill>
                <a:schemeClr val="bg1"/>
              </a:solidFill>
            </a:endParaRPr>
          </a:p>
        </p:txBody>
      </p:sp>
      <p:pic>
        <p:nvPicPr>
          <p:cNvPr id="6" name="Picture 5">
            <a:extLst>
              <a:ext uri="{FF2B5EF4-FFF2-40B4-BE49-F238E27FC236}">
                <a16:creationId xmlns:a16="http://schemas.microsoft.com/office/drawing/2014/main" id="{787D5C7B-D6A2-274B-A0FF-F5E46A795AE3}"/>
              </a:ext>
            </a:extLst>
          </p:cNvPr>
          <p:cNvPicPr>
            <a:picLocks noChangeAspect="1"/>
          </p:cNvPicPr>
          <p:nvPr/>
        </p:nvPicPr>
        <p:blipFill>
          <a:blip r:embed="rId3"/>
          <a:stretch>
            <a:fillRect/>
          </a:stretch>
        </p:blipFill>
        <p:spPr>
          <a:xfrm>
            <a:off x="566928" y="1770875"/>
            <a:ext cx="7004304" cy="2924620"/>
          </a:xfrm>
          <a:prstGeom prst="rect">
            <a:avLst/>
          </a:prstGeom>
        </p:spPr>
      </p:pic>
    </p:spTree>
    <p:extLst>
      <p:ext uri="{BB962C8B-B14F-4D97-AF65-F5344CB8AC3E}">
        <p14:creationId xmlns:p14="http://schemas.microsoft.com/office/powerpoint/2010/main" val="194358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5" name="Title 4">
            <a:extLst>
              <a:ext uri="{FF2B5EF4-FFF2-40B4-BE49-F238E27FC236}">
                <a16:creationId xmlns:a16="http://schemas.microsoft.com/office/drawing/2014/main" id="{8CA49420-63AD-934B-9AB2-F936742E4183}"/>
              </a:ext>
            </a:extLst>
          </p:cNvPr>
          <p:cNvSpPr>
            <a:spLocks noGrp="1"/>
          </p:cNvSpPr>
          <p:nvPr>
            <p:ph type="ctrTitle" idx="4294967295"/>
          </p:nvPr>
        </p:nvSpPr>
        <p:spPr>
          <a:xfrm>
            <a:off x="0" y="744538"/>
            <a:ext cx="8521700" cy="1230312"/>
          </a:xfrm>
        </p:spPr>
        <p:txBody>
          <a:bodyPr/>
          <a:lstStyle/>
          <a:p>
            <a:pPr algn="l"/>
            <a:r>
              <a:rPr lang="en" sz="1200" u="sng" dirty="0">
                <a:solidFill>
                  <a:srgbClr val="FFFFFF"/>
                </a:solidFill>
                <a:latin typeface="Nunito Light"/>
                <a:ea typeface="Nunito Light"/>
                <a:cs typeface="Nunito Light"/>
                <a:sym typeface="Nunito Light"/>
              </a:rPr>
              <a:t>Pinpoint any periods throughout the year that experience trend fluctuation or seasonality around ride pick-up volumes. This will help us in our post-launch analyses to determine if any spikes or dips were influenced by seasonality or through actual feature adoption/regression.</a:t>
            </a:r>
            <a:br>
              <a:rPr lang="en" sz="1200" u="sng" dirty="0">
                <a:solidFill>
                  <a:srgbClr val="FFFFFF"/>
                </a:solidFill>
                <a:latin typeface="Nunito Light"/>
                <a:ea typeface="Nunito Light"/>
                <a:cs typeface="Nunito Light"/>
                <a:sym typeface="Nunito Light"/>
              </a:rPr>
            </a:br>
            <a:br>
              <a:rPr lang="en" sz="1200" u="sng"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There seems to be a huge decrease in demand during the 3rd week of January, as well as a slight decrease during the last week of May. </a:t>
            </a:r>
            <a:r>
              <a:rPr lang="en-GB" sz="1200" b="1" dirty="0">
                <a:solidFill>
                  <a:srgbClr val="FFFFFF"/>
                </a:solidFill>
                <a:latin typeface="Nunito Light"/>
                <a:ea typeface="Nunito Light"/>
                <a:cs typeface="Nunito Light"/>
                <a:sym typeface="Nunito Light"/>
              </a:rPr>
              <a:t>February, March and April</a:t>
            </a:r>
            <a:r>
              <a:rPr lang="en-GB" sz="1200" dirty="0">
                <a:solidFill>
                  <a:srgbClr val="FFFFFF"/>
                </a:solidFill>
                <a:latin typeface="Nunito Light"/>
                <a:ea typeface="Nunito Light"/>
                <a:cs typeface="Nunito Light"/>
                <a:sym typeface="Nunito Light"/>
              </a:rPr>
              <a:t> sho</a:t>
            </a:r>
            <a:r>
              <a:rPr lang="en-GB" sz="1200" dirty="0">
                <a:solidFill>
                  <a:srgbClr val="FFFFFF"/>
                </a:solidFill>
                <a:latin typeface="Nunito Light"/>
                <a:sym typeface="Nunito Light"/>
              </a:rPr>
              <a:t>w a more constant level of demand. </a:t>
            </a:r>
            <a:r>
              <a:rPr lang="en-GB" sz="1200" b="1" dirty="0">
                <a:solidFill>
                  <a:srgbClr val="FFFFFF"/>
                </a:solidFill>
                <a:latin typeface="Nunito Light"/>
              </a:rPr>
              <a:t>March &amp; April </a:t>
            </a:r>
            <a:r>
              <a:rPr lang="en-GB" sz="1200" dirty="0">
                <a:solidFill>
                  <a:srgbClr val="FFFFFF"/>
                </a:solidFill>
                <a:latin typeface="Nunito Light"/>
              </a:rPr>
              <a:t>are around 7% higher than the other months</a:t>
            </a:r>
            <a:br>
              <a:rPr lang="en-GB" dirty="0"/>
            </a:br>
            <a:endParaRPr lang="en-PT" sz="1200" u="sng" dirty="0">
              <a:solidFill>
                <a:schemeClr val="bg1"/>
              </a:solidFill>
            </a:endParaRPr>
          </a:p>
        </p:txBody>
      </p:sp>
      <p:pic>
        <p:nvPicPr>
          <p:cNvPr id="2" name="Picture 1">
            <a:extLst>
              <a:ext uri="{FF2B5EF4-FFF2-40B4-BE49-F238E27FC236}">
                <a16:creationId xmlns:a16="http://schemas.microsoft.com/office/drawing/2014/main" id="{7ACDB494-F70D-2447-8026-14AAE7A239A8}"/>
              </a:ext>
            </a:extLst>
          </p:cNvPr>
          <p:cNvPicPr>
            <a:picLocks noChangeAspect="1"/>
          </p:cNvPicPr>
          <p:nvPr/>
        </p:nvPicPr>
        <p:blipFill>
          <a:blip r:embed="rId3"/>
          <a:stretch>
            <a:fillRect/>
          </a:stretch>
        </p:blipFill>
        <p:spPr>
          <a:xfrm>
            <a:off x="311708" y="2046485"/>
            <a:ext cx="3473908" cy="2059171"/>
          </a:xfrm>
          <a:prstGeom prst="rect">
            <a:avLst/>
          </a:prstGeom>
        </p:spPr>
      </p:pic>
      <p:pic>
        <p:nvPicPr>
          <p:cNvPr id="3" name="Picture 2">
            <a:extLst>
              <a:ext uri="{FF2B5EF4-FFF2-40B4-BE49-F238E27FC236}">
                <a16:creationId xmlns:a16="http://schemas.microsoft.com/office/drawing/2014/main" id="{1CCED3A3-65BD-D54D-A708-B51C6ED0D5D4}"/>
              </a:ext>
            </a:extLst>
          </p:cNvPr>
          <p:cNvPicPr>
            <a:picLocks noChangeAspect="1"/>
          </p:cNvPicPr>
          <p:nvPr/>
        </p:nvPicPr>
        <p:blipFill>
          <a:blip r:embed="rId4"/>
          <a:stretch>
            <a:fillRect/>
          </a:stretch>
        </p:blipFill>
        <p:spPr>
          <a:xfrm>
            <a:off x="3886200" y="2046485"/>
            <a:ext cx="5166360" cy="2221117"/>
          </a:xfrm>
          <a:prstGeom prst="rect">
            <a:avLst/>
          </a:prstGeom>
        </p:spPr>
      </p:pic>
      <p:sp>
        <p:nvSpPr>
          <p:cNvPr id="4" name="Rectangle 3">
            <a:extLst>
              <a:ext uri="{FF2B5EF4-FFF2-40B4-BE49-F238E27FC236}">
                <a16:creationId xmlns:a16="http://schemas.microsoft.com/office/drawing/2014/main" id="{621FBB01-62DE-0E4D-B02B-F2A8FE92C2DC}"/>
              </a:ext>
            </a:extLst>
          </p:cNvPr>
          <p:cNvSpPr/>
          <p:nvPr/>
        </p:nvSpPr>
        <p:spPr>
          <a:xfrm>
            <a:off x="311708" y="4267602"/>
            <a:ext cx="4572000" cy="307777"/>
          </a:xfrm>
          <a:prstGeom prst="rect">
            <a:avLst/>
          </a:prstGeom>
        </p:spPr>
        <p:txBody>
          <a:bodyPr>
            <a:spAutoFit/>
          </a:bodyPr>
          <a:lstStyle/>
          <a:p>
            <a:r>
              <a:rPr lang="en-GB" dirty="0">
                <a:highlight>
                  <a:srgbClr val="FFFF00"/>
                </a:highlight>
                <a:hlinkClick r:id="rId5"/>
              </a:rPr>
              <a:t>T</a:t>
            </a:r>
            <a:r>
              <a:rPr lang="en-PT" dirty="0">
                <a:highlight>
                  <a:srgbClr val="FFFF00"/>
                </a:highlight>
                <a:hlinkClick r:id="rId5"/>
              </a:rPr>
              <a:t>ableau VIZ</a:t>
            </a:r>
            <a:endParaRPr lang="en-PT" dirty="0">
              <a:highlight>
                <a:srgbClr val="FFFF00"/>
              </a:highlight>
            </a:endParaRPr>
          </a:p>
        </p:txBody>
      </p:sp>
    </p:spTree>
    <p:extLst>
      <p:ext uri="{BB962C8B-B14F-4D97-AF65-F5344CB8AC3E}">
        <p14:creationId xmlns:p14="http://schemas.microsoft.com/office/powerpoint/2010/main" val="118904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0"/>
        <p:cNvGrpSpPr/>
        <p:nvPr/>
      </p:nvGrpSpPr>
      <p:grpSpPr>
        <a:xfrm>
          <a:off x="0" y="0"/>
          <a:ext cx="0" cy="0"/>
          <a:chOff x="0" y="0"/>
          <a:chExt cx="0" cy="0"/>
        </a:xfrm>
      </p:grpSpPr>
      <p:sp>
        <p:nvSpPr>
          <p:cNvPr id="171" name="Google Shape;171;p35"/>
          <p:cNvSpPr txBox="1">
            <a:spLocks noGrp="1"/>
          </p:cNvSpPr>
          <p:nvPr>
            <p:ph type="ctrTitle"/>
          </p:nvPr>
        </p:nvSpPr>
        <p:spPr>
          <a:xfrm>
            <a:off x="282625" y="913750"/>
            <a:ext cx="7532700" cy="32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You and the user research team ran a quantitative survey on existing taxi and/or rideshare users in New York City to determine sentiment around potentially using a flying taxi service.</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Dive into the survey results dataset in order to extract insights from explicit feedback.</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chemeClr val="tx1"/>
                </a:solidFill>
                <a:latin typeface="Nunito Light"/>
                <a:ea typeface="Nunito Light"/>
                <a:cs typeface="Nunito Light"/>
                <a:sym typeface="Nunito Light"/>
              </a:rPr>
              <a:t>Upload </a:t>
            </a:r>
            <a:r>
              <a:rPr lang="en" sz="1800" b="1" u="sng" dirty="0">
                <a:solidFill>
                  <a:schemeClr val="tx1"/>
                </a:solidFill>
                <a:latin typeface="Nunito Light"/>
                <a:ea typeface="Nunito Light"/>
                <a:cs typeface="Nunito Light"/>
                <a:sym typeface="Nunito Light"/>
                <a:hlinkClick r:id="rId3">
                  <a:extLst>
                    <a:ext uri="{A12FA001-AC4F-418D-AE19-62706E023703}">
                      <ahyp:hlinkClr xmlns:ahyp="http://schemas.microsoft.com/office/drawing/2018/hyperlinkcolor" val="tx"/>
                    </a:ext>
                  </a:extLst>
                </a:hlinkClick>
              </a:rPr>
              <a:t>this dataset</a:t>
            </a:r>
            <a:r>
              <a:rPr lang="en" sz="1800" b="1" dirty="0">
                <a:solidFill>
                  <a:schemeClr val="tx1"/>
                </a:solidFill>
                <a:latin typeface="Nunito Light"/>
                <a:ea typeface="Nunito Light"/>
                <a:cs typeface="Nunito Light"/>
                <a:sym typeface="Nunito Light"/>
              </a:rPr>
              <a:t> </a:t>
            </a:r>
            <a:r>
              <a:rPr lang="en" sz="1800" dirty="0">
                <a:solidFill>
                  <a:schemeClr val="tx1"/>
                </a:solidFill>
                <a:latin typeface="Nunito Light"/>
                <a:ea typeface="Nunito Light"/>
                <a:cs typeface="Nunito Light"/>
                <a:sym typeface="Nunito Light"/>
              </a:rPr>
              <a:t>into Tableau Online or a SQL database (the classroom contains a workspace with the data for you as well).</a:t>
            </a:r>
            <a:endParaRPr sz="18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5"/>
        <p:cNvGrpSpPr/>
        <p:nvPr/>
      </p:nvGrpSpPr>
      <p:grpSpPr>
        <a:xfrm>
          <a:off x="0" y="0"/>
          <a:ext cx="0" cy="0"/>
          <a:chOff x="0" y="0"/>
          <a:chExt cx="0" cy="0"/>
        </a:xfrm>
      </p:grpSpPr>
      <p:sp>
        <p:nvSpPr>
          <p:cNvPr id="176" name="Google Shape;176;p36"/>
          <p:cNvSpPr txBox="1">
            <a:spLocks noGrp="1"/>
          </p:cNvSpPr>
          <p:nvPr>
            <p:ph type="ctrTitle"/>
          </p:nvPr>
        </p:nvSpPr>
        <p:spPr>
          <a:xfrm>
            <a:off x="329850" y="849900"/>
            <a:ext cx="7532700" cy="34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Ensure the fields are parsed correctly, field headers are included in the first row of the CSV.</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Question schema:</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dirty="0">
                <a:solidFill>
                  <a:schemeClr val="lt1"/>
                </a:solidFill>
                <a:latin typeface="Nunito Light"/>
                <a:ea typeface="Nunito Light"/>
                <a:cs typeface="Nunito Light"/>
                <a:sym typeface="Nunito Light"/>
              </a:rPr>
              <a:t>Q1 - What is your email?</a:t>
            </a:r>
            <a:endParaRPr sz="1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dirty="0">
                <a:solidFill>
                  <a:schemeClr val="lt1"/>
                </a:solidFill>
                <a:latin typeface="Nunito Light"/>
                <a:ea typeface="Nunito Light"/>
                <a:cs typeface="Nunito Light"/>
                <a:sym typeface="Nunito Light"/>
              </a:rPr>
              <a:t>Q2 - What gender do you identify as?</a:t>
            </a:r>
            <a:endParaRPr sz="1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dirty="0">
                <a:solidFill>
                  <a:schemeClr val="lt1"/>
                </a:solidFill>
                <a:latin typeface="Nunito Light"/>
                <a:ea typeface="Nunito Light"/>
                <a:cs typeface="Nunito Light"/>
                <a:sym typeface="Nunito Light"/>
              </a:rPr>
              <a:t>Q3 - What is your age?</a:t>
            </a:r>
            <a:endParaRPr sz="1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dirty="0">
                <a:solidFill>
                  <a:schemeClr val="lt1"/>
                </a:solidFill>
                <a:latin typeface="Nunito Light"/>
                <a:ea typeface="Nunito Light"/>
                <a:cs typeface="Nunito Light"/>
                <a:sym typeface="Nunito Light"/>
              </a:rPr>
              <a:t>Q4 - What is your annual income? (income bands)</a:t>
            </a:r>
            <a:endParaRPr sz="1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dirty="0">
                <a:solidFill>
                  <a:schemeClr val="lt1"/>
                </a:solidFill>
                <a:latin typeface="Nunito Light"/>
                <a:ea typeface="Nunito Light"/>
                <a:cs typeface="Nunito Light"/>
                <a:sym typeface="Nunito Light"/>
              </a:rPr>
              <a:t>Q5 - What neighborhood do you reside in?</a:t>
            </a:r>
            <a:endParaRPr sz="1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dirty="0">
                <a:solidFill>
                  <a:schemeClr val="lt1"/>
                </a:solidFill>
                <a:latin typeface="Nunito Light"/>
                <a:ea typeface="Nunito Light"/>
                <a:cs typeface="Nunito Light"/>
                <a:sym typeface="Nunito Light"/>
              </a:rPr>
              <a:t>Q6 - Do you currently use taxis? (Y/N)</a:t>
            </a:r>
            <a:endParaRPr sz="1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dirty="0">
                <a:solidFill>
                  <a:schemeClr val="lt1"/>
                </a:solidFill>
                <a:latin typeface="Nunito Light"/>
                <a:ea typeface="Nunito Light"/>
                <a:cs typeface="Nunito Light"/>
                <a:sym typeface="Nunito Light"/>
              </a:rPr>
              <a:t>Q7 - Do you currently use ridesharing services? (Y/N)</a:t>
            </a:r>
            <a:endParaRPr sz="1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dirty="0">
                <a:solidFill>
                  <a:schemeClr val="lt1"/>
                </a:solidFill>
                <a:latin typeface="Nunito Light"/>
                <a:ea typeface="Nunito Light"/>
                <a:cs typeface="Nunito Light"/>
                <a:sym typeface="Nunito Light"/>
              </a:rPr>
              <a:t>Q8 - Would you use a flying taxi service, if such a concept existed? (Y/N)</a:t>
            </a:r>
            <a:endParaRPr sz="1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dirty="0">
                <a:solidFill>
                  <a:schemeClr val="lt1"/>
                </a:solidFill>
                <a:latin typeface="Nunito Light"/>
                <a:ea typeface="Nunito Light"/>
                <a:cs typeface="Nunito Light"/>
                <a:sym typeface="Nunito Light"/>
              </a:rPr>
              <a:t>Q9 - If yes to Q8, how much would you be willing to pay per mile for such a service? (USD)</a:t>
            </a:r>
            <a:endParaRPr sz="1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dirty="0">
                <a:solidFill>
                  <a:schemeClr val="lt1"/>
                </a:solidFill>
                <a:latin typeface="Nunito Light"/>
                <a:ea typeface="Nunito Light"/>
                <a:cs typeface="Nunito Light"/>
                <a:sym typeface="Nunito Light"/>
              </a:rPr>
              <a:t>Q10 - If no to Q8, what is the reason?</a:t>
            </a:r>
            <a:endParaRPr sz="12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262050" y="1093013"/>
            <a:ext cx="7532688" cy="1568450"/>
          </a:xfrm>
          <a:prstGeom prst="rect">
            <a:avLst/>
          </a:prstGeom>
        </p:spPr>
        <p:txBody>
          <a:bodyPr spcFirstLastPara="1" wrap="square" lIns="91425" tIns="91425" rIns="91425" bIns="91425" anchor="t" anchorCtr="0">
            <a:noAutofit/>
          </a:bodyPr>
          <a:lstStyle/>
          <a:p>
            <a:pPr algn="l"/>
            <a:r>
              <a:rPr lang="en" sz="1800" u="sng" dirty="0">
                <a:solidFill>
                  <a:schemeClr val="bg1"/>
                </a:solidFill>
                <a:latin typeface="Nunito Light"/>
                <a:sym typeface="Nunito Light"/>
              </a:rPr>
              <a:t>Global </a:t>
            </a:r>
            <a:r>
              <a:rPr lang="en-GB" sz="1800" u="sng" dirty="0">
                <a:solidFill>
                  <a:schemeClr val="bg1"/>
                </a:solidFill>
                <a:latin typeface="Nunito Light"/>
              </a:rPr>
              <a:t>Analysis</a:t>
            </a:r>
            <a:br>
              <a:rPr lang="en-GB" sz="1800" u="sng" dirty="0">
                <a:solidFill>
                  <a:schemeClr val="bg1"/>
                </a:solidFill>
                <a:latin typeface="Nunito Light"/>
              </a:rPr>
            </a:br>
            <a:br>
              <a:rPr lang="en-GB" sz="1800" u="sng" dirty="0">
                <a:solidFill>
                  <a:schemeClr val="bg1"/>
                </a:solidFill>
                <a:latin typeface="Nunito Light"/>
              </a:rPr>
            </a:br>
            <a:r>
              <a:rPr lang="en-GB" sz="1200" dirty="0">
                <a:solidFill>
                  <a:schemeClr val="lt1"/>
                </a:solidFill>
                <a:latin typeface="Nunito Light"/>
              </a:rPr>
              <a:t>- 400 uses taxis and 99 doesn’t use. 80% of the respondents use taxis</a:t>
            </a:r>
            <a:br>
              <a:rPr lang="en-GB" sz="1200" dirty="0">
                <a:solidFill>
                  <a:schemeClr val="lt1"/>
                </a:solidFill>
                <a:latin typeface="Nunito Light"/>
              </a:rPr>
            </a:br>
            <a:r>
              <a:rPr lang="en-GB" sz="1200" dirty="0">
                <a:solidFill>
                  <a:schemeClr val="lt1"/>
                </a:solidFill>
                <a:latin typeface="Nunito Light"/>
              </a:rPr>
              <a:t>- For F and M gender, the </a:t>
            </a:r>
            <a:r>
              <a:rPr lang="en-GB" sz="1200" dirty="0" err="1">
                <a:solidFill>
                  <a:schemeClr val="lt1"/>
                </a:solidFill>
                <a:latin typeface="Nunito Light"/>
              </a:rPr>
              <a:t>avg</a:t>
            </a:r>
            <a:r>
              <a:rPr lang="en-GB" sz="1200" dirty="0">
                <a:solidFill>
                  <a:schemeClr val="lt1"/>
                </a:solidFill>
                <a:latin typeface="Nunito Light"/>
              </a:rPr>
              <a:t> yearly income is within the 40-80k</a:t>
            </a:r>
            <a:br>
              <a:rPr lang="en-GB" sz="1200" dirty="0">
                <a:solidFill>
                  <a:schemeClr val="lt1"/>
                </a:solidFill>
                <a:latin typeface="Nunito Light"/>
              </a:rPr>
            </a:br>
            <a:r>
              <a:rPr lang="en-GB" sz="1200" dirty="0">
                <a:solidFill>
                  <a:schemeClr val="lt1"/>
                </a:solidFill>
                <a:latin typeface="Nunito Light"/>
              </a:rPr>
              <a:t>- 41% never used ride-sharing services</a:t>
            </a:r>
            <a:br>
              <a:rPr lang="en-GB" sz="1200" dirty="0">
                <a:solidFill>
                  <a:schemeClr val="lt1"/>
                </a:solidFill>
                <a:latin typeface="Nunito Light"/>
              </a:rPr>
            </a:br>
            <a:r>
              <a:rPr lang="en-GB" sz="1200" dirty="0">
                <a:solidFill>
                  <a:schemeClr val="lt1"/>
                </a:solidFill>
                <a:latin typeface="Nunito Light"/>
              </a:rPr>
              <a:t>- ~45% of those who said no they will never use flying taxis, most have mentioned that it was related to ‘safety &amp; security’ </a:t>
            </a:r>
            <a:br>
              <a:rPr lang="en-GB" sz="1800" dirty="0"/>
            </a:br>
            <a:br>
              <a:rPr lang="en-GB" sz="1800" dirty="0"/>
            </a:br>
            <a:br>
              <a:rPr lang="en-GB" sz="1800" dirty="0"/>
            </a:br>
            <a:br>
              <a:rPr lang="en-GB" sz="1800" dirty="0"/>
            </a:br>
            <a:br>
              <a:rPr lang="en-GB" sz="1800" dirty="0"/>
            </a:br>
            <a:r>
              <a:rPr lang="en-GB" sz="1800" dirty="0">
                <a:solidFill>
                  <a:schemeClr val="bg1"/>
                </a:solidFill>
                <a:highlight>
                  <a:srgbClr val="FFFF00"/>
                </a:highlight>
                <a:latin typeface="Nunito Light"/>
                <a:hlinkClick r:id="rId3"/>
              </a:rPr>
              <a:t>TABLEAU VIZ</a:t>
            </a:r>
            <a:br>
              <a:rPr lang="en-GB" sz="1800" dirty="0"/>
            </a:br>
            <a:br>
              <a:rPr lang="en-GB" sz="1800" dirty="0"/>
            </a:br>
            <a:r>
              <a:rPr lang="en-GB" sz="1800" dirty="0"/>
              <a:t> </a:t>
            </a:r>
            <a:br>
              <a:rPr lang="en-GB" sz="1800" dirty="0"/>
            </a:br>
            <a:br>
              <a:rPr lang="en-GB" sz="1800" dirty="0"/>
            </a:br>
            <a:endParaRPr sz="1800" u="sng" dirty="0">
              <a:solidFill>
                <a:schemeClr val="bg1"/>
              </a:solidFill>
              <a:latin typeface="Nunito Light"/>
              <a:sym typeface="Nuni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3489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will need to use the SQL workspace provided in the Classroom, and </a:t>
            </a:r>
            <a:r>
              <a:rPr lang="en" sz="1800" u="sng">
                <a:solidFill>
                  <a:schemeClr val="hlink"/>
                </a:solidFill>
                <a:latin typeface="Nunito Light"/>
                <a:ea typeface="Nunito Light"/>
                <a:cs typeface="Nunito Light"/>
                <a:sym typeface="Nunito Light"/>
                <a:hlinkClick r:id="rId3"/>
              </a:rPr>
              <a:t>Tableau Public</a:t>
            </a:r>
            <a:r>
              <a:rPr lang="en" sz="1800">
                <a:solidFill>
                  <a:srgbClr val="434343"/>
                </a:solidFill>
                <a:latin typeface="Nunito Light"/>
                <a:ea typeface="Nunito Light"/>
                <a:cs typeface="Nunito Light"/>
                <a:sym typeface="Nunito Light"/>
              </a:rPr>
              <a:t>, in order to successfully complete the project.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You’ll present your answers, findings, and insights in the Answer Slides found in this deck. Feel free to include any additional slides, if needed.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0"/>
        <p:cNvGrpSpPr/>
        <p:nvPr/>
      </p:nvGrpSpPr>
      <p:grpSpPr>
        <a:xfrm>
          <a:off x="0" y="0"/>
          <a:ext cx="0" cy="0"/>
          <a:chOff x="0" y="0"/>
          <a:chExt cx="0" cy="0"/>
        </a:xfrm>
      </p:grpSpPr>
      <p:sp>
        <p:nvSpPr>
          <p:cNvPr id="181" name="Google Shape;181;p37"/>
          <p:cNvSpPr txBox="1">
            <a:spLocks noGrp="1"/>
          </p:cNvSpPr>
          <p:nvPr>
            <p:ph type="ctrTitle"/>
          </p:nvPr>
        </p:nvSpPr>
        <p:spPr>
          <a:xfrm>
            <a:off x="350100" y="1255050"/>
            <a:ext cx="7532700" cy="26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To inform our future product marketing efforts, we’ll want to extract the following:</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Is there an inclination of better </a:t>
            </a:r>
            <a:r>
              <a:rPr lang="en" sz="1800" dirty="0" err="1">
                <a:solidFill>
                  <a:schemeClr val="lt1"/>
                </a:solidFill>
                <a:latin typeface="Nunito Light"/>
                <a:ea typeface="Nunito Light"/>
                <a:cs typeface="Nunito Light"/>
                <a:sym typeface="Nunito Light"/>
              </a:rPr>
              <a:t>Flyber</a:t>
            </a:r>
            <a:r>
              <a:rPr lang="en" sz="1800" dirty="0">
                <a:solidFill>
                  <a:schemeClr val="lt1"/>
                </a:solidFill>
                <a:latin typeface="Nunito Light"/>
                <a:ea typeface="Nunito Light"/>
                <a:cs typeface="Nunito Light"/>
                <a:sym typeface="Nunito Light"/>
              </a:rPr>
              <a:t> adoption based on gender, age, income level, or neighborhood of residence?</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What is the distribution of potential price per mile based on gender, age, income level, and neighborhood of residence?</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What is the different personas/segments of negative sentiment towards not using a flying taxi car service?</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262050" y="1040611"/>
            <a:ext cx="7532688" cy="1568450"/>
          </a:xfrm>
          <a:prstGeom prst="rect">
            <a:avLst/>
          </a:prstGeom>
        </p:spPr>
        <p:txBody>
          <a:bodyPr spcFirstLastPara="1" wrap="square" lIns="91425" tIns="91425" rIns="91425" bIns="91425" anchor="t" anchorCtr="0">
            <a:noAutofit/>
          </a:bodyPr>
          <a:lstStyle/>
          <a:p>
            <a:pPr lvl="0" algn="l"/>
            <a:r>
              <a:rPr lang="en" sz="1800" u="sng" dirty="0">
                <a:solidFill>
                  <a:schemeClr val="lt1"/>
                </a:solidFill>
                <a:latin typeface="Nunito Light"/>
                <a:ea typeface="Nunito Light"/>
                <a:cs typeface="Nunito Light"/>
                <a:sym typeface="Nunito Light"/>
              </a:rPr>
              <a:t>Is there an inclination of better </a:t>
            </a:r>
            <a:r>
              <a:rPr lang="en" sz="1800" u="sng" dirty="0" err="1">
                <a:solidFill>
                  <a:schemeClr val="lt1"/>
                </a:solidFill>
                <a:latin typeface="Nunito Light"/>
                <a:ea typeface="Nunito Light"/>
                <a:cs typeface="Nunito Light"/>
                <a:sym typeface="Nunito Light"/>
              </a:rPr>
              <a:t>Flyber</a:t>
            </a:r>
            <a:r>
              <a:rPr lang="en" sz="1800" u="sng" dirty="0">
                <a:solidFill>
                  <a:schemeClr val="lt1"/>
                </a:solidFill>
                <a:latin typeface="Nunito Light"/>
                <a:ea typeface="Nunito Light"/>
                <a:cs typeface="Nunito Light"/>
                <a:sym typeface="Nunito Light"/>
              </a:rPr>
              <a:t> adoption based on gender?</a:t>
            </a:r>
            <a:endParaRPr sz="1800" u="sng" dirty="0">
              <a:solidFill>
                <a:srgbClr val="FFFFFF"/>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FF4EE728-8F05-384E-8EC9-3A8D1C84DAEF}"/>
              </a:ext>
            </a:extLst>
          </p:cNvPr>
          <p:cNvPicPr>
            <a:picLocks noChangeAspect="1"/>
          </p:cNvPicPr>
          <p:nvPr/>
        </p:nvPicPr>
        <p:blipFill>
          <a:blip r:embed="rId3"/>
          <a:stretch>
            <a:fillRect/>
          </a:stretch>
        </p:blipFill>
        <p:spPr>
          <a:xfrm>
            <a:off x="675355" y="1824836"/>
            <a:ext cx="5537559" cy="2425422"/>
          </a:xfrm>
          <a:prstGeom prst="rect">
            <a:avLst/>
          </a:prstGeom>
        </p:spPr>
      </p:pic>
      <p:sp>
        <p:nvSpPr>
          <p:cNvPr id="5" name="Google Shape;187;p38">
            <a:extLst>
              <a:ext uri="{FF2B5EF4-FFF2-40B4-BE49-F238E27FC236}">
                <a16:creationId xmlns:a16="http://schemas.microsoft.com/office/drawing/2014/main" id="{AB87B860-F3C7-3E4E-9CF7-A2120D4E3A09}"/>
              </a:ext>
            </a:extLst>
          </p:cNvPr>
          <p:cNvSpPr txBox="1">
            <a:spLocks/>
          </p:cNvSpPr>
          <p:nvPr/>
        </p:nvSpPr>
        <p:spPr>
          <a:xfrm>
            <a:off x="6626218" y="2609061"/>
            <a:ext cx="2188732" cy="156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1200" dirty="0">
                <a:solidFill>
                  <a:schemeClr val="bg1"/>
                </a:solidFill>
              </a:rPr>
              <a:t>Male: 157 yes (82%)</a:t>
            </a:r>
          </a:p>
          <a:p>
            <a:pPr algn="l"/>
            <a:r>
              <a:rPr lang="en-GB" sz="1200" dirty="0">
                <a:solidFill>
                  <a:schemeClr val="bg1"/>
                </a:solidFill>
              </a:rPr>
              <a:t>Female: 243 yes (79%)</a:t>
            </a:r>
            <a:endParaRPr lang="en-GB" sz="1200" u="sng" dirty="0">
              <a:solidFill>
                <a:schemeClr val="bg1"/>
              </a:solidFill>
              <a:latin typeface="Nunito Light"/>
              <a:ea typeface="Nunito Light"/>
              <a:cs typeface="Nunito Light"/>
              <a:sym typeface="Nunito Light"/>
            </a:endParaRPr>
          </a:p>
        </p:txBody>
      </p:sp>
    </p:spTree>
    <p:extLst>
      <p:ext uri="{BB962C8B-B14F-4D97-AF65-F5344CB8AC3E}">
        <p14:creationId xmlns:p14="http://schemas.microsoft.com/office/powerpoint/2010/main" val="3632487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262050" y="1201192"/>
            <a:ext cx="7532688" cy="1568450"/>
          </a:xfrm>
          <a:prstGeom prst="rect">
            <a:avLst/>
          </a:prstGeom>
        </p:spPr>
        <p:txBody>
          <a:bodyPr spcFirstLastPara="1" wrap="square" lIns="91425" tIns="91425" rIns="91425" bIns="91425" anchor="t" anchorCtr="0">
            <a:noAutofit/>
          </a:bodyPr>
          <a:lstStyle/>
          <a:p>
            <a:pPr lvl="0" algn="l"/>
            <a:r>
              <a:rPr lang="en" sz="1800" u="sng" dirty="0">
                <a:solidFill>
                  <a:schemeClr val="lt1"/>
                </a:solidFill>
                <a:latin typeface="Nunito Light"/>
                <a:ea typeface="Nunito Light"/>
                <a:cs typeface="Nunito Light"/>
                <a:sym typeface="Nunito Light"/>
              </a:rPr>
              <a:t>Is there an inclination of better </a:t>
            </a:r>
            <a:r>
              <a:rPr lang="en" sz="1800" u="sng" dirty="0" err="1">
                <a:solidFill>
                  <a:schemeClr val="lt1"/>
                </a:solidFill>
                <a:latin typeface="Nunito Light"/>
                <a:ea typeface="Nunito Light"/>
                <a:cs typeface="Nunito Light"/>
                <a:sym typeface="Nunito Light"/>
              </a:rPr>
              <a:t>Flyber</a:t>
            </a:r>
            <a:r>
              <a:rPr lang="en" sz="1800" u="sng" dirty="0">
                <a:solidFill>
                  <a:schemeClr val="lt1"/>
                </a:solidFill>
                <a:latin typeface="Nunito Light"/>
                <a:ea typeface="Nunito Light"/>
                <a:cs typeface="Nunito Light"/>
                <a:sym typeface="Nunito Light"/>
              </a:rPr>
              <a:t> adoption based </a:t>
            </a:r>
            <a:r>
              <a:rPr lang="en" sz="1800" u="sng" dirty="0" err="1">
                <a:solidFill>
                  <a:schemeClr val="lt1"/>
                </a:solidFill>
                <a:latin typeface="Nunito Light"/>
                <a:ea typeface="Nunito Light"/>
                <a:cs typeface="Nunito Light"/>
                <a:sym typeface="Nunito Light"/>
              </a:rPr>
              <a:t>onage</a:t>
            </a:r>
            <a:r>
              <a:rPr lang="en" sz="1800" u="sng" dirty="0">
                <a:solidFill>
                  <a:schemeClr val="lt1"/>
                </a:solidFill>
                <a:latin typeface="Nunito Light"/>
                <a:ea typeface="Nunito Light"/>
                <a:cs typeface="Nunito Light"/>
                <a:sym typeface="Nunito Light"/>
              </a:rPr>
              <a:t>?</a:t>
            </a:r>
            <a:endParaRPr sz="1800" u="sng" dirty="0">
              <a:solidFill>
                <a:srgbClr val="FFFFFF"/>
              </a:solidFill>
              <a:latin typeface="Nunito Light"/>
              <a:ea typeface="Nunito Light"/>
              <a:cs typeface="Nunito Light"/>
              <a:sym typeface="Nunito Light"/>
            </a:endParaRPr>
          </a:p>
        </p:txBody>
      </p:sp>
      <p:sp>
        <p:nvSpPr>
          <p:cNvPr id="5" name="Google Shape;187;p38">
            <a:extLst>
              <a:ext uri="{FF2B5EF4-FFF2-40B4-BE49-F238E27FC236}">
                <a16:creationId xmlns:a16="http://schemas.microsoft.com/office/drawing/2014/main" id="{AB87B860-F3C7-3E4E-9CF7-A2120D4E3A09}"/>
              </a:ext>
            </a:extLst>
          </p:cNvPr>
          <p:cNvSpPr txBox="1">
            <a:spLocks/>
          </p:cNvSpPr>
          <p:nvPr/>
        </p:nvSpPr>
        <p:spPr>
          <a:xfrm>
            <a:off x="6626218" y="2609061"/>
            <a:ext cx="2188732" cy="156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1200" dirty="0">
                <a:solidFill>
                  <a:schemeClr val="bg1"/>
                </a:solidFill>
              </a:rPr>
              <a:t>The biggest surprise is that there is a uniform pattern across all age groups, including the older age group of the interviewed population.</a:t>
            </a:r>
            <a:endParaRPr lang="en-GB" sz="1200" u="sng" dirty="0">
              <a:solidFill>
                <a:schemeClr val="bg1"/>
              </a:solidFill>
              <a:latin typeface="Nunito Light"/>
              <a:ea typeface="Nunito Light"/>
              <a:cs typeface="Nunito Light"/>
              <a:sym typeface="Nunito Light"/>
            </a:endParaRPr>
          </a:p>
        </p:txBody>
      </p:sp>
      <p:pic>
        <p:nvPicPr>
          <p:cNvPr id="3" name="Picture 2">
            <a:extLst>
              <a:ext uri="{FF2B5EF4-FFF2-40B4-BE49-F238E27FC236}">
                <a16:creationId xmlns:a16="http://schemas.microsoft.com/office/drawing/2014/main" id="{DFF34AAE-2D2D-EB49-9AB2-F5BEF265EAE7}"/>
              </a:ext>
            </a:extLst>
          </p:cNvPr>
          <p:cNvPicPr>
            <a:picLocks noChangeAspect="1"/>
          </p:cNvPicPr>
          <p:nvPr/>
        </p:nvPicPr>
        <p:blipFill>
          <a:blip r:embed="rId3"/>
          <a:stretch>
            <a:fillRect/>
          </a:stretch>
        </p:blipFill>
        <p:spPr>
          <a:xfrm>
            <a:off x="654738" y="2118040"/>
            <a:ext cx="5578793" cy="2318078"/>
          </a:xfrm>
          <a:prstGeom prst="rect">
            <a:avLst/>
          </a:prstGeom>
        </p:spPr>
      </p:pic>
    </p:spTree>
    <p:extLst>
      <p:ext uri="{BB962C8B-B14F-4D97-AF65-F5344CB8AC3E}">
        <p14:creationId xmlns:p14="http://schemas.microsoft.com/office/powerpoint/2010/main" val="3442778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262050" y="1194212"/>
            <a:ext cx="7532688" cy="1568450"/>
          </a:xfrm>
          <a:prstGeom prst="rect">
            <a:avLst/>
          </a:prstGeom>
        </p:spPr>
        <p:txBody>
          <a:bodyPr spcFirstLastPara="1" wrap="square" lIns="91425" tIns="91425" rIns="91425" bIns="91425" anchor="t" anchorCtr="0">
            <a:noAutofit/>
          </a:bodyPr>
          <a:lstStyle/>
          <a:p>
            <a:pPr lvl="0" algn="l"/>
            <a:r>
              <a:rPr lang="en" sz="1800" u="sng" dirty="0">
                <a:solidFill>
                  <a:schemeClr val="lt1"/>
                </a:solidFill>
                <a:latin typeface="Nunito Light"/>
                <a:ea typeface="Nunito Light"/>
                <a:cs typeface="Nunito Light"/>
                <a:sym typeface="Nunito Light"/>
              </a:rPr>
              <a:t>Is there an inclination of better </a:t>
            </a:r>
            <a:r>
              <a:rPr lang="en" sz="1800" u="sng" dirty="0" err="1">
                <a:solidFill>
                  <a:schemeClr val="lt1"/>
                </a:solidFill>
                <a:latin typeface="Nunito Light"/>
                <a:ea typeface="Nunito Light"/>
                <a:cs typeface="Nunito Light"/>
                <a:sym typeface="Nunito Light"/>
              </a:rPr>
              <a:t>Flyber</a:t>
            </a:r>
            <a:r>
              <a:rPr lang="en" sz="1800" u="sng" dirty="0">
                <a:solidFill>
                  <a:schemeClr val="lt1"/>
                </a:solidFill>
                <a:latin typeface="Nunito Light"/>
                <a:ea typeface="Nunito Light"/>
                <a:cs typeface="Nunito Light"/>
                <a:sym typeface="Nunito Light"/>
              </a:rPr>
              <a:t> adoption based on income level?</a:t>
            </a:r>
            <a:endParaRPr sz="1800" u="sng" dirty="0">
              <a:solidFill>
                <a:srgbClr val="FFFFFF"/>
              </a:solidFill>
              <a:latin typeface="Nunito Light"/>
              <a:ea typeface="Nunito Light"/>
              <a:cs typeface="Nunito Light"/>
              <a:sym typeface="Nunito Light"/>
            </a:endParaRPr>
          </a:p>
        </p:txBody>
      </p:sp>
      <p:sp>
        <p:nvSpPr>
          <p:cNvPr id="5" name="Google Shape;187;p38">
            <a:extLst>
              <a:ext uri="{FF2B5EF4-FFF2-40B4-BE49-F238E27FC236}">
                <a16:creationId xmlns:a16="http://schemas.microsoft.com/office/drawing/2014/main" id="{AB87B860-F3C7-3E4E-9CF7-A2120D4E3A09}"/>
              </a:ext>
            </a:extLst>
          </p:cNvPr>
          <p:cNvSpPr txBox="1">
            <a:spLocks/>
          </p:cNvSpPr>
          <p:nvPr/>
        </p:nvSpPr>
        <p:spPr>
          <a:xfrm>
            <a:off x="6626218" y="2609061"/>
            <a:ext cx="2188732" cy="156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1200" dirty="0">
                <a:solidFill>
                  <a:schemeClr val="lt1"/>
                </a:solidFill>
                <a:latin typeface="Nunito Light"/>
              </a:rPr>
              <a:t>For gender F $120k-200k income range is more open to flying taxis</a:t>
            </a:r>
          </a:p>
          <a:p>
            <a:pPr algn="l"/>
            <a:endParaRPr lang="en-GB" sz="1200" dirty="0">
              <a:solidFill>
                <a:schemeClr val="lt1"/>
              </a:solidFill>
              <a:latin typeface="Nunito Light"/>
              <a:sym typeface="Nunito Light"/>
            </a:endParaRPr>
          </a:p>
          <a:p>
            <a:pPr algn="l"/>
            <a:r>
              <a:rPr lang="en-GB" sz="1200" dirty="0">
                <a:solidFill>
                  <a:schemeClr val="lt1"/>
                </a:solidFill>
                <a:latin typeface="Nunito Light"/>
              </a:rPr>
              <a:t>For gender M $40k-80k income range is more open to flying taxis</a:t>
            </a:r>
            <a:endParaRPr lang="en-GB" sz="1200" dirty="0">
              <a:solidFill>
                <a:schemeClr val="lt1"/>
              </a:solidFill>
              <a:latin typeface="Nunito Light"/>
              <a:sym typeface="Nunito Light"/>
            </a:endParaRPr>
          </a:p>
          <a:p>
            <a:pPr algn="l"/>
            <a:endParaRPr lang="en-GB" sz="1200" dirty="0">
              <a:solidFill>
                <a:schemeClr val="lt1"/>
              </a:solidFill>
              <a:latin typeface="Nunito Light"/>
              <a:sym typeface="Nunito Light"/>
            </a:endParaRPr>
          </a:p>
        </p:txBody>
      </p:sp>
      <p:pic>
        <p:nvPicPr>
          <p:cNvPr id="2" name="Picture 1">
            <a:extLst>
              <a:ext uri="{FF2B5EF4-FFF2-40B4-BE49-F238E27FC236}">
                <a16:creationId xmlns:a16="http://schemas.microsoft.com/office/drawing/2014/main" id="{153B2367-8392-E54F-B4A3-4D62BDE40E22}"/>
              </a:ext>
            </a:extLst>
          </p:cNvPr>
          <p:cNvPicPr>
            <a:picLocks noChangeAspect="1"/>
          </p:cNvPicPr>
          <p:nvPr/>
        </p:nvPicPr>
        <p:blipFill>
          <a:blip r:embed="rId3"/>
          <a:stretch>
            <a:fillRect/>
          </a:stretch>
        </p:blipFill>
        <p:spPr>
          <a:xfrm>
            <a:off x="842762" y="2038222"/>
            <a:ext cx="5377671" cy="2207154"/>
          </a:xfrm>
          <a:prstGeom prst="rect">
            <a:avLst/>
          </a:prstGeom>
        </p:spPr>
      </p:pic>
    </p:spTree>
    <p:extLst>
      <p:ext uri="{BB962C8B-B14F-4D97-AF65-F5344CB8AC3E}">
        <p14:creationId xmlns:p14="http://schemas.microsoft.com/office/powerpoint/2010/main" val="1248639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262050" y="1201192"/>
            <a:ext cx="7532688" cy="1568450"/>
          </a:xfrm>
          <a:prstGeom prst="rect">
            <a:avLst/>
          </a:prstGeom>
        </p:spPr>
        <p:txBody>
          <a:bodyPr spcFirstLastPara="1" wrap="square" lIns="91425" tIns="91425" rIns="91425" bIns="91425" anchor="t" anchorCtr="0">
            <a:noAutofit/>
          </a:bodyPr>
          <a:lstStyle/>
          <a:p>
            <a:pPr lvl="0" algn="l"/>
            <a:r>
              <a:rPr lang="en" sz="1800" u="sng" dirty="0">
                <a:solidFill>
                  <a:schemeClr val="lt1"/>
                </a:solidFill>
                <a:latin typeface="Nunito Light"/>
                <a:ea typeface="Nunito Light"/>
                <a:cs typeface="Nunito Light"/>
                <a:sym typeface="Nunito Light"/>
              </a:rPr>
              <a:t>Is there an inclination of better </a:t>
            </a:r>
            <a:r>
              <a:rPr lang="en" sz="1800" u="sng" dirty="0" err="1">
                <a:solidFill>
                  <a:schemeClr val="lt1"/>
                </a:solidFill>
                <a:latin typeface="Nunito Light"/>
                <a:ea typeface="Nunito Light"/>
                <a:cs typeface="Nunito Light"/>
                <a:sym typeface="Nunito Light"/>
              </a:rPr>
              <a:t>Flyber</a:t>
            </a:r>
            <a:r>
              <a:rPr lang="en" sz="1800" u="sng" dirty="0">
                <a:solidFill>
                  <a:schemeClr val="lt1"/>
                </a:solidFill>
                <a:latin typeface="Nunito Light"/>
                <a:ea typeface="Nunito Light"/>
                <a:cs typeface="Nunito Light"/>
                <a:sym typeface="Nunito Light"/>
              </a:rPr>
              <a:t> adoption based on neighborhood of residence?</a:t>
            </a:r>
            <a:endParaRPr sz="1800" u="sng" dirty="0">
              <a:solidFill>
                <a:srgbClr val="FFFFFF"/>
              </a:solidFill>
              <a:latin typeface="Nunito Light"/>
              <a:ea typeface="Nunito Light"/>
              <a:cs typeface="Nunito Light"/>
              <a:sym typeface="Nunito Light"/>
            </a:endParaRPr>
          </a:p>
        </p:txBody>
      </p:sp>
      <p:sp>
        <p:nvSpPr>
          <p:cNvPr id="5" name="Google Shape;187;p38">
            <a:extLst>
              <a:ext uri="{FF2B5EF4-FFF2-40B4-BE49-F238E27FC236}">
                <a16:creationId xmlns:a16="http://schemas.microsoft.com/office/drawing/2014/main" id="{AB87B860-F3C7-3E4E-9CF7-A2120D4E3A09}"/>
              </a:ext>
            </a:extLst>
          </p:cNvPr>
          <p:cNvSpPr txBox="1">
            <a:spLocks/>
          </p:cNvSpPr>
          <p:nvPr/>
        </p:nvSpPr>
        <p:spPr>
          <a:xfrm>
            <a:off x="6626218" y="2609061"/>
            <a:ext cx="2188732" cy="156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1200" dirty="0">
                <a:solidFill>
                  <a:schemeClr val="lt1"/>
                </a:solidFill>
                <a:latin typeface="Nunito Light"/>
              </a:rPr>
              <a:t>The image gives an overview of the diversity in the neighbourhoods in which respondents live. The highest number lives in Midtown with 15. Then in second place are: Battery Park 14 and Financial District 12.</a:t>
            </a:r>
            <a:endParaRPr lang="en-GB" sz="1200" dirty="0">
              <a:solidFill>
                <a:schemeClr val="lt1"/>
              </a:solidFill>
              <a:latin typeface="Nunito Light"/>
              <a:sym typeface="Nunito Light"/>
            </a:endParaRPr>
          </a:p>
        </p:txBody>
      </p:sp>
      <p:pic>
        <p:nvPicPr>
          <p:cNvPr id="3" name="Picture 2">
            <a:extLst>
              <a:ext uri="{FF2B5EF4-FFF2-40B4-BE49-F238E27FC236}">
                <a16:creationId xmlns:a16="http://schemas.microsoft.com/office/drawing/2014/main" id="{31978BB0-65A2-C64F-BEA3-BC7E9A75D546}"/>
              </a:ext>
            </a:extLst>
          </p:cNvPr>
          <p:cNvPicPr>
            <a:picLocks noChangeAspect="1"/>
          </p:cNvPicPr>
          <p:nvPr/>
        </p:nvPicPr>
        <p:blipFill>
          <a:blip r:embed="rId3"/>
          <a:stretch>
            <a:fillRect/>
          </a:stretch>
        </p:blipFill>
        <p:spPr>
          <a:xfrm>
            <a:off x="1027066" y="2195600"/>
            <a:ext cx="4050792" cy="2134831"/>
          </a:xfrm>
          <a:prstGeom prst="rect">
            <a:avLst/>
          </a:prstGeom>
        </p:spPr>
      </p:pic>
    </p:spTree>
    <p:extLst>
      <p:ext uri="{BB962C8B-B14F-4D97-AF65-F5344CB8AC3E}">
        <p14:creationId xmlns:p14="http://schemas.microsoft.com/office/powerpoint/2010/main" val="256165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262050" y="1284954"/>
            <a:ext cx="7532688" cy="1568450"/>
          </a:xfrm>
          <a:prstGeom prst="rect">
            <a:avLst/>
          </a:prstGeom>
        </p:spPr>
        <p:txBody>
          <a:bodyPr spcFirstLastPara="1" wrap="square" lIns="91425" tIns="91425" rIns="91425" bIns="91425" anchor="t" anchorCtr="0">
            <a:noAutofit/>
          </a:bodyPr>
          <a:lstStyle/>
          <a:p>
            <a:pPr lvl="0" algn="l"/>
            <a:r>
              <a:rPr lang="en" sz="1800" u="sng" dirty="0">
                <a:solidFill>
                  <a:schemeClr val="lt1"/>
                </a:solidFill>
                <a:latin typeface="Nunito Light"/>
                <a:ea typeface="Nunito Light"/>
                <a:cs typeface="Nunito Light"/>
                <a:sym typeface="Nunito Light"/>
              </a:rPr>
              <a:t>What is the distribution of potential price per mile (overview)?</a:t>
            </a:r>
            <a:endParaRPr sz="1800" u="sng" dirty="0">
              <a:solidFill>
                <a:srgbClr val="FFFFFF"/>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7535271D-F4FB-F048-A6CC-71CDF826DD78}"/>
              </a:ext>
            </a:extLst>
          </p:cNvPr>
          <p:cNvPicPr>
            <a:picLocks noChangeAspect="1"/>
          </p:cNvPicPr>
          <p:nvPr/>
        </p:nvPicPr>
        <p:blipFill>
          <a:blip r:embed="rId3"/>
          <a:stretch>
            <a:fillRect/>
          </a:stretch>
        </p:blipFill>
        <p:spPr>
          <a:xfrm>
            <a:off x="560228" y="2142382"/>
            <a:ext cx="5354593" cy="2361802"/>
          </a:xfrm>
          <a:prstGeom prst="rect">
            <a:avLst/>
          </a:prstGeom>
        </p:spPr>
      </p:pic>
      <p:sp>
        <p:nvSpPr>
          <p:cNvPr id="3" name="Rectangle 2">
            <a:extLst>
              <a:ext uri="{FF2B5EF4-FFF2-40B4-BE49-F238E27FC236}">
                <a16:creationId xmlns:a16="http://schemas.microsoft.com/office/drawing/2014/main" id="{5F3AF750-DA63-1241-855B-05E73C7BAF44}"/>
              </a:ext>
            </a:extLst>
          </p:cNvPr>
          <p:cNvSpPr/>
          <p:nvPr/>
        </p:nvSpPr>
        <p:spPr>
          <a:xfrm>
            <a:off x="6020855" y="2673894"/>
            <a:ext cx="2702521" cy="1384995"/>
          </a:xfrm>
          <a:prstGeom prst="rect">
            <a:avLst/>
          </a:prstGeom>
        </p:spPr>
        <p:txBody>
          <a:bodyPr wrap="square">
            <a:spAutoFit/>
          </a:bodyPr>
          <a:lstStyle/>
          <a:p>
            <a:r>
              <a:rPr lang="en-GB" sz="1200" dirty="0">
                <a:solidFill>
                  <a:schemeClr val="bg1"/>
                </a:solidFill>
              </a:rPr>
              <a:t>Price distribution: $20-$25</a:t>
            </a:r>
          </a:p>
          <a:p>
            <a:r>
              <a:rPr lang="en-GB" sz="1200" dirty="0">
                <a:solidFill>
                  <a:schemeClr val="bg1"/>
                </a:solidFill>
              </a:rPr>
              <a:t>The highest price incidence is between:.</a:t>
            </a:r>
          </a:p>
          <a:p>
            <a:endParaRPr lang="en-GB" sz="1200" dirty="0">
              <a:solidFill>
                <a:schemeClr val="bg1"/>
              </a:solidFill>
            </a:endParaRPr>
          </a:p>
          <a:p>
            <a:r>
              <a:rPr lang="en-GB" sz="1200" dirty="0">
                <a:solidFill>
                  <a:schemeClr val="bg1"/>
                </a:solidFill>
              </a:rPr>
              <a:t>But it can be assumed that roughly 45% of respondents are looking to pay between 15-25</a:t>
            </a:r>
            <a:endParaRPr lang="en-PT" sz="1200" dirty="0">
              <a:solidFill>
                <a:schemeClr val="bg1"/>
              </a:solidFill>
            </a:endParaRPr>
          </a:p>
        </p:txBody>
      </p:sp>
    </p:spTree>
    <p:extLst>
      <p:ext uri="{BB962C8B-B14F-4D97-AF65-F5344CB8AC3E}">
        <p14:creationId xmlns:p14="http://schemas.microsoft.com/office/powerpoint/2010/main" val="277735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262050" y="1105444"/>
            <a:ext cx="7532688" cy="1568450"/>
          </a:xfrm>
          <a:prstGeom prst="rect">
            <a:avLst/>
          </a:prstGeom>
        </p:spPr>
        <p:txBody>
          <a:bodyPr spcFirstLastPara="1" wrap="square" lIns="91425" tIns="91425" rIns="91425" bIns="91425" anchor="t" anchorCtr="0">
            <a:noAutofit/>
          </a:bodyPr>
          <a:lstStyle/>
          <a:p>
            <a:pPr lvl="0" algn="l"/>
            <a:r>
              <a:rPr lang="en" sz="1800" u="sng" dirty="0">
                <a:solidFill>
                  <a:schemeClr val="lt1"/>
                </a:solidFill>
                <a:latin typeface="Nunito Light"/>
                <a:ea typeface="Nunito Light"/>
                <a:cs typeface="Nunito Light"/>
                <a:sym typeface="Nunito Light"/>
              </a:rPr>
              <a:t>What is the distribution of potential price per mile based on gender?</a:t>
            </a:r>
            <a:endParaRPr sz="1800" u="sng" dirty="0">
              <a:solidFill>
                <a:srgbClr val="FFFFFF"/>
              </a:solidFill>
              <a:latin typeface="Nunito Light"/>
              <a:ea typeface="Nunito Light"/>
              <a:cs typeface="Nunito Light"/>
              <a:sym typeface="Nunito Light"/>
            </a:endParaRPr>
          </a:p>
        </p:txBody>
      </p:sp>
      <p:sp>
        <p:nvSpPr>
          <p:cNvPr id="3" name="Rectangle 2">
            <a:extLst>
              <a:ext uri="{FF2B5EF4-FFF2-40B4-BE49-F238E27FC236}">
                <a16:creationId xmlns:a16="http://schemas.microsoft.com/office/drawing/2014/main" id="{5F3AF750-DA63-1241-855B-05E73C7BAF44}"/>
              </a:ext>
            </a:extLst>
          </p:cNvPr>
          <p:cNvSpPr/>
          <p:nvPr/>
        </p:nvSpPr>
        <p:spPr>
          <a:xfrm>
            <a:off x="6373368" y="2673894"/>
            <a:ext cx="2350008" cy="646331"/>
          </a:xfrm>
          <a:prstGeom prst="rect">
            <a:avLst/>
          </a:prstGeom>
        </p:spPr>
        <p:txBody>
          <a:bodyPr wrap="square">
            <a:spAutoFit/>
          </a:bodyPr>
          <a:lstStyle/>
          <a:p>
            <a:r>
              <a:rPr lang="en-GB" sz="1200" dirty="0">
                <a:solidFill>
                  <a:schemeClr val="bg1"/>
                </a:solidFill>
              </a:rPr>
              <a:t>Female are willing to pay more, there is a high incidence on intermediate prices.</a:t>
            </a:r>
            <a:endParaRPr lang="en-PT" sz="1200" dirty="0">
              <a:solidFill>
                <a:schemeClr val="bg1"/>
              </a:solidFill>
            </a:endParaRPr>
          </a:p>
        </p:txBody>
      </p:sp>
      <p:pic>
        <p:nvPicPr>
          <p:cNvPr id="4" name="Picture 3">
            <a:extLst>
              <a:ext uri="{FF2B5EF4-FFF2-40B4-BE49-F238E27FC236}">
                <a16:creationId xmlns:a16="http://schemas.microsoft.com/office/drawing/2014/main" id="{ACBA43CF-8B64-2846-A853-DB100D505C93}"/>
              </a:ext>
            </a:extLst>
          </p:cNvPr>
          <p:cNvPicPr>
            <a:picLocks noChangeAspect="1"/>
          </p:cNvPicPr>
          <p:nvPr/>
        </p:nvPicPr>
        <p:blipFill>
          <a:blip r:embed="rId3"/>
          <a:stretch>
            <a:fillRect/>
          </a:stretch>
        </p:blipFill>
        <p:spPr>
          <a:xfrm>
            <a:off x="605141" y="1975255"/>
            <a:ext cx="5660019" cy="2223818"/>
          </a:xfrm>
          <a:prstGeom prst="rect">
            <a:avLst/>
          </a:prstGeom>
        </p:spPr>
      </p:pic>
    </p:spTree>
    <p:extLst>
      <p:ext uri="{BB962C8B-B14F-4D97-AF65-F5344CB8AC3E}">
        <p14:creationId xmlns:p14="http://schemas.microsoft.com/office/powerpoint/2010/main" val="4184035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262050" y="1166291"/>
            <a:ext cx="7532688" cy="1568450"/>
          </a:xfrm>
          <a:prstGeom prst="rect">
            <a:avLst/>
          </a:prstGeom>
        </p:spPr>
        <p:txBody>
          <a:bodyPr spcFirstLastPara="1" wrap="square" lIns="91425" tIns="91425" rIns="91425" bIns="91425" anchor="t" anchorCtr="0">
            <a:noAutofit/>
          </a:bodyPr>
          <a:lstStyle/>
          <a:p>
            <a:pPr lvl="0" algn="l"/>
            <a:r>
              <a:rPr lang="en" sz="1800" u="sng" dirty="0">
                <a:solidFill>
                  <a:schemeClr val="lt1"/>
                </a:solidFill>
                <a:latin typeface="Nunito Light"/>
                <a:ea typeface="Nunito Light"/>
                <a:cs typeface="Nunito Light"/>
                <a:sym typeface="Nunito Light"/>
              </a:rPr>
              <a:t>What is the distribution of potential price per mile based on age?</a:t>
            </a:r>
            <a:endParaRPr sz="1800" u="sng" dirty="0">
              <a:solidFill>
                <a:srgbClr val="FFFFFF"/>
              </a:solidFill>
              <a:latin typeface="Nunito Light"/>
              <a:ea typeface="Nunito Light"/>
              <a:cs typeface="Nunito Light"/>
              <a:sym typeface="Nunito Light"/>
            </a:endParaRPr>
          </a:p>
        </p:txBody>
      </p:sp>
      <p:pic>
        <p:nvPicPr>
          <p:cNvPr id="4" name="Picture 3">
            <a:extLst>
              <a:ext uri="{FF2B5EF4-FFF2-40B4-BE49-F238E27FC236}">
                <a16:creationId xmlns:a16="http://schemas.microsoft.com/office/drawing/2014/main" id="{33CA56F5-80E6-3E4E-B6E7-C895327E153B}"/>
              </a:ext>
            </a:extLst>
          </p:cNvPr>
          <p:cNvPicPr>
            <a:picLocks noChangeAspect="1"/>
          </p:cNvPicPr>
          <p:nvPr/>
        </p:nvPicPr>
        <p:blipFill>
          <a:blip r:embed="rId3"/>
          <a:stretch>
            <a:fillRect/>
          </a:stretch>
        </p:blipFill>
        <p:spPr>
          <a:xfrm>
            <a:off x="851767" y="2066048"/>
            <a:ext cx="5787868" cy="2339628"/>
          </a:xfrm>
          <a:prstGeom prst="rect">
            <a:avLst/>
          </a:prstGeom>
        </p:spPr>
      </p:pic>
    </p:spTree>
    <p:extLst>
      <p:ext uri="{BB962C8B-B14F-4D97-AF65-F5344CB8AC3E}">
        <p14:creationId xmlns:p14="http://schemas.microsoft.com/office/powerpoint/2010/main" val="3341193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262050" y="1083520"/>
            <a:ext cx="7532688" cy="1568450"/>
          </a:xfrm>
          <a:prstGeom prst="rect">
            <a:avLst/>
          </a:prstGeom>
        </p:spPr>
        <p:txBody>
          <a:bodyPr spcFirstLastPara="1" wrap="square" lIns="91425" tIns="91425" rIns="91425" bIns="91425" anchor="t" anchorCtr="0">
            <a:noAutofit/>
          </a:bodyPr>
          <a:lstStyle/>
          <a:p>
            <a:pPr lvl="0" algn="l"/>
            <a:r>
              <a:rPr lang="en" sz="1800" u="sng" dirty="0">
                <a:solidFill>
                  <a:schemeClr val="lt1"/>
                </a:solidFill>
                <a:latin typeface="Nunito Light"/>
                <a:ea typeface="Nunito Light"/>
                <a:cs typeface="Nunito Light"/>
                <a:sym typeface="Nunito Light"/>
              </a:rPr>
              <a:t>What is the distribution of potential price per mile based on income?</a:t>
            </a:r>
            <a:endParaRPr sz="1800" u="sng" dirty="0">
              <a:solidFill>
                <a:srgbClr val="FFFFFF"/>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C52D2488-B756-794B-8CA6-5B80F9670AAE}"/>
              </a:ext>
            </a:extLst>
          </p:cNvPr>
          <p:cNvPicPr>
            <a:picLocks noChangeAspect="1"/>
          </p:cNvPicPr>
          <p:nvPr/>
        </p:nvPicPr>
        <p:blipFill>
          <a:blip r:embed="rId3"/>
          <a:stretch>
            <a:fillRect/>
          </a:stretch>
        </p:blipFill>
        <p:spPr>
          <a:xfrm>
            <a:off x="402336" y="1794839"/>
            <a:ext cx="6482236" cy="2483996"/>
          </a:xfrm>
          <a:prstGeom prst="rect">
            <a:avLst/>
          </a:prstGeom>
        </p:spPr>
      </p:pic>
      <p:sp>
        <p:nvSpPr>
          <p:cNvPr id="3" name="TextBox 2">
            <a:extLst>
              <a:ext uri="{FF2B5EF4-FFF2-40B4-BE49-F238E27FC236}">
                <a16:creationId xmlns:a16="http://schemas.microsoft.com/office/drawing/2014/main" id="{EA755103-97CA-AF41-974C-04014BC4A558}"/>
              </a:ext>
            </a:extLst>
          </p:cNvPr>
          <p:cNvSpPr txBox="1"/>
          <p:nvPr/>
        </p:nvSpPr>
        <p:spPr>
          <a:xfrm>
            <a:off x="7019220" y="2770632"/>
            <a:ext cx="2258568" cy="738664"/>
          </a:xfrm>
          <a:prstGeom prst="rect">
            <a:avLst/>
          </a:prstGeom>
          <a:noFill/>
        </p:spPr>
        <p:txBody>
          <a:bodyPr wrap="square" rtlCol="0">
            <a:spAutoFit/>
          </a:bodyPr>
          <a:lstStyle/>
          <a:p>
            <a:r>
              <a:rPr lang="en-GB" dirty="0">
                <a:solidFill>
                  <a:schemeClr val="bg1"/>
                </a:solidFill>
              </a:rPr>
              <a:t>It is clear that those who have more income do not mind paying more.</a:t>
            </a:r>
            <a:endParaRPr lang="en-PT" dirty="0">
              <a:solidFill>
                <a:schemeClr val="bg1"/>
              </a:solidFill>
            </a:endParaRPr>
          </a:p>
        </p:txBody>
      </p:sp>
    </p:spTree>
    <p:extLst>
      <p:ext uri="{BB962C8B-B14F-4D97-AF65-F5344CB8AC3E}">
        <p14:creationId xmlns:p14="http://schemas.microsoft.com/office/powerpoint/2010/main" val="766647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262050" y="1180252"/>
            <a:ext cx="7532688" cy="1568450"/>
          </a:xfrm>
          <a:prstGeom prst="rect">
            <a:avLst/>
          </a:prstGeom>
        </p:spPr>
        <p:txBody>
          <a:bodyPr spcFirstLastPara="1" wrap="square" lIns="91425" tIns="91425" rIns="91425" bIns="91425" anchor="t" anchorCtr="0">
            <a:noAutofit/>
          </a:bodyPr>
          <a:lstStyle/>
          <a:p>
            <a:pPr lvl="0" algn="l"/>
            <a:r>
              <a:rPr lang="en" sz="1800" u="sng" dirty="0">
                <a:solidFill>
                  <a:schemeClr val="lt1"/>
                </a:solidFill>
                <a:latin typeface="Nunito Light"/>
                <a:ea typeface="Nunito Light"/>
                <a:cs typeface="Nunito Light"/>
                <a:sym typeface="Nunito Light"/>
              </a:rPr>
              <a:t>What is the distribution of potential price per mile based on neighborhood?</a:t>
            </a:r>
            <a:endParaRPr sz="1800" u="sng" dirty="0">
              <a:solidFill>
                <a:srgbClr val="FFFFFF"/>
              </a:solidFill>
              <a:latin typeface="Nunito Light"/>
              <a:ea typeface="Nunito Light"/>
              <a:cs typeface="Nunito Light"/>
              <a:sym typeface="Nunito Light"/>
            </a:endParaRPr>
          </a:p>
        </p:txBody>
      </p:sp>
      <p:pic>
        <p:nvPicPr>
          <p:cNvPr id="4" name="Picture 3">
            <a:extLst>
              <a:ext uri="{FF2B5EF4-FFF2-40B4-BE49-F238E27FC236}">
                <a16:creationId xmlns:a16="http://schemas.microsoft.com/office/drawing/2014/main" id="{7D39A143-EE25-A944-9BC4-2BC1712027F5}"/>
              </a:ext>
            </a:extLst>
          </p:cNvPr>
          <p:cNvPicPr>
            <a:picLocks noChangeAspect="1"/>
          </p:cNvPicPr>
          <p:nvPr/>
        </p:nvPicPr>
        <p:blipFill>
          <a:blip r:embed="rId3"/>
          <a:stretch>
            <a:fillRect/>
          </a:stretch>
        </p:blipFill>
        <p:spPr>
          <a:xfrm>
            <a:off x="2129874" y="2074582"/>
            <a:ext cx="4563165" cy="2583916"/>
          </a:xfrm>
          <a:prstGeom prst="rect">
            <a:avLst/>
          </a:prstGeom>
        </p:spPr>
      </p:pic>
    </p:spTree>
    <p:extLst>
      <p:ext uri="{BB962C8B-B14F-4D97-AF65-F5344CB8AC3E}">
        <p14:creationId xmlns:p14="http://schemas.microsoft.com/office/powerpoint/2010/main" val="97661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Nunito Light"/>
                <a:ea typeface="Nunito Light"/>
                <a:cs typeface="Nunito Light"/>
                <a:sym typeface="Nunito Light"/>
              </a:rPr>
              <a:t>Section 1: Data Exploration</a:t>
            </a:r>
            <a:endParaRPr sz="36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0" y="814388"/>
            <a:ext cx="7532688" cy="1568450"/>
          </a:xfrm>
          <a:prstGeom prst="rect">
            <a:avLst/>
          </a:prstGeom>
        </p:spPr>
        <p:txBody>
          <a:bodyPr spcFirstLastPara="1" wrap="square" lIns="91425" tIns="91425" rIns="91425" bIns="91425" anchor="t" anchorCtr="0">
            <a:noAutofit/>
          </a:bodyPr>
          <a:lstStyle/>
          <a:p>
            <a:pPr lvl="0" algn="l"/>
            <a:r>
              <a:rPr lang="en" sz="1800" u="sng" dirty="0">
                <a:solidFill>
                  <a:schemeClr val="lt1"/>
                </a:solidFill>
                <a:latin typeface="Nunito Light"/>
                <a:ea typeface="Nunito Light"/>
                <a:cs typeface="Nunito Light"/>
                <a:sym typeface="Nunito Light"/>
              </a:rPr>
              <a:t>What is the different personas/segments of negative sentiment towards not using a flying taxi car service?</a:t>
            </a:r>
            <a:endParaRPr sz="1800" u="sng" dirty="0">
              <a:solidFill>
                <a:srgbClr val="FFFFFF"/>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C5EFF357-6949-D340-9C90-9AB3488D78EA}"/>
              </a:ext>
            </a:extLst>
          </p:cNvPr>
          <p:cNvPicPr>
            <a:picLocks noChangeAspect="1"/>
          </p:cNvPicPr>
          <p:nvPr/>
        </p:nvPicPr>
        <p:blipFill>
          <a:blip r:embed="rId3"/>
          <a:stretch>
            <a:fillRect/>
          </a:stretch>
        </p:blipFill>
        <p:spPr>
          <a:xfrm>
            <a:off x="329050" y="1598675"/>
            <a:ext cx="2788706" cy="1703880"/>
          </a:xfrm>
          <a:prstGeom prst="rect">
            <a:avLst/>
          </a:prstGeom>
        </p:spPr>
      </p:pic>
      <p:sp>
        <p:nvSpPr>
          <p:cNvPr id="3" name="Rectangle 2">
            <a:extLst>
              <a:ext uri="{FF2B5EF4-FFF2-40B4-BE49-F238E27FC236}">
                <a16:creationId xmlns:a16="http://schemas.microsoft.com/office/drawing/2014/main" id="{D2B39B98-6A30-0C46-81F9-9DF346D25EDE}"/>
              </a:ext>
            </a:extLst>
          </p:cNvPr>
          <p:cNvSpPr/>
          <p:nvPr/>
        </p:nvSpPr>
        <p:spPr>
          <a:xfrm>
            <a:off x="329050" y="3420484"/>
            <a:ext cx="8705222" cy="1384995"/>
          </a:xfrm>
          <a:prstGeom prst="rect">
            <a:avLst/>
          </a:prstGeom>
        </p:spPr>
        <p:txBody>
          <a:bodyPr wrap="square">
            <a:spAutoFit/>
          </a:bodyPr>
          <a:lstStyle/>
          <a:p>
            <a:r>
              <a:rPr lang="en-PT" sz="1200" dirty="0">
                <a:solidFill>
                  <a:schemeClr val="bg1"/>
                </a:solidFill>
              </a:rPr>
              <a:t>Based on the answers to question 10, I defined the possible customer segments / personas based on the sentiment and characteristics of the answers. In this way I can confirm that the people who answered that they no use a taxi, are less confident in riding a flying taxi. </a:t>
            </a:r>
          </a:p>
          <a:p>
            <a:r>
              <a:rPr lang="en-PT" sz="1200" dirty="0">
                <a:solidFill>
                  <a:schemeClr val="bg1"/>
                </a:solidFill>
              </a:rPr>
              <a:t>For them the question of </a:t>
            </a:r>
            <a:r>
              <a:rPr lang="en-PT" sz="1200" b="1" dirty="0">
                <a:solidFill>
                  <a:schemeClr val="bg1"/>
                </a:solidFill>
              </a:rPr>
              <a:t>safety is crucial</a:t>
            </a:r>
            <a:r>
              <a:rPr lang="en-PT" sz="1200" dirty="0">
                <a:solidFill>
                  <a:schemeClr val="bg1"/>
                </a:solidFill>
              </a:rPr>
              <a:t>. </a:t>
            </a:r>
          </a:p>
          <a:p>
            <a:r>
              <a:rPr lang="en-PT" sz="1200" dirty="0">
                <a:solidFill>
                  <a:schemeClr val="bg1"/>
                </a:solidFill>
              </a:rPr>
              <a:t>Next, are the people who do not want to ride for economic reasons and last but not least, the question of necessity and convenience.</a:t>
            </a:r>
          </a:p>
          <a:p>
            <a:r>
              <a:rPr lang="en-PT" sz="1200" dirty="0">
                <a:solidFill>
                  <a:schemeClr val="bg1"/>
                </a:solidFill>
              </a:rPr>
              <a:t>Overall 400 people respond that they want to experience this, with 81% of the respondents, it has a great impact.</a:t>
            </a:r>
          </a:p>
        </p:txBody>
      </p:sp>
      <p:pic>
        <p:nvPicPr>
          <p:cNvPr id="5" name="Picture 4" descr="Chart&#10;&#10;Description automatically generated">
            <a:extLst>
              <a:ext uri="{FF2B5EF4-FFF2-40B4-BE49-F238E27FC236}">
                <a16:creationId xmlns:a16="http://schemas.microsoft.com/office/drawing/2014/main" id="{11A87237-B33E-4D48-9ED0-A317323A606D}"/>
              </a:ext>
            </a:extLst>
          </p:cNvPr>
          <p:cNvPicPr>
            <a:picLocks noChangeAspect="1"/>
          </p:cNvPicPr>
          <p:nvPr/>
        </p:nvPicPr>
        <p:blipFill>
          <a:blip r:embed="rId4"/>
          <a:stretch>
            <a:fillRect/>
          </a:stretch>
        </p:blipFill>
        <p:spPr>
          <a:xfrm>
            <a:off x="3840410" y="1278641"/>
            <a:ext cx="4855464" cy="2023914"/>
          </a:xfrm>
          <a:prstGeom prst="rect">
            <a:avLst/>
          </a:prstGeom>
        </p:spPr>
      </p:pic>
    </p:spTree>
    <p:extLst>
      <p:ext uri="{BB962C8B-B14F-4D97-AF65-F5344CB8AC3E}">
        <p14:creationId xmlns:p14="http://schemas.microsoft.com/office/powerpoint/2010/main" val="1504774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idx="4294967295"/>
          </p:nvPr>
        </p:nvSpPr>
        <p:spPr>
          <a:xfrm>
            <a:off x="262050" y="940030"/>
            <a:ext cx="8620125" cy="1568450"/>
          </a:xfrm>
          <a:prstGeom prst="rect">
            <a:avLst/>
          </a:prstGeom>
        </p:spPr>
        <p:txBody>
          <a:bodyPr spcFirstLastPara="1" wrap="square" lIns="91425" tIns="91425" rIns="91425" bIns="91425" anchor="t" anchorCtr="0">
            <a:noAutofit/>
          </a:bodyPr>
          <a:lstStyle/>
          <a:p>
            <a:pPr lvl="0" algn="l"/>
            <a:r>
              <a:rPr lang="en" sz="1800" dirty="0">
                <a:solidFill>
                  <a:schemeClr val="lt1"/>
                </a:solidFill>
                <a:latin typeface="Nunito Light"/>
                <a:ea typeface="Nunito Light"/>
                <a:cs typeface="Nunito Light"/>
                <a:sym typeface="Nunito Light"/>
              </a:rPr>
              <a:t>Conclusions:</a:t>
            </a:r>
            <a:br>
              <a:rPr lang="en" sz="1800" dirty="0">
                <a:solidFill>
                  <a:schemeClr val="lt1"/>
                </a:solidFill>
                <a:latin typeface="Nunito Light"/>
                <a:ea typeface="Nunito Light"/>
                <a:cs typeface="Nunito Light"/>
                <a:sym typeface="Nunito Light"/>
              </a:rPr>
            </a:br>
            <a:br>
              <a:rPr lang="en" sz="1800" dirty="0">
                <a:solidFill>
                  <a:schemeClr val="lt1"/>
                </a:solidFill>
                <a:latin typeface="Nunito Light"/>
                <a:ea typeface="Nunito Light"/>
                <a:cs typeface="Nunito Light"/>
                <a:sym typeface="Nunito Light"/>
              </a:rPr>
            </a:br>
            <a:r>
              <a:rPr lang="en-GB" sz="1400" dirty="0">
                <a:solidFill>
                  <a:schemeClr val="lt1"/>
                </a:solidFill>
                <a:latin typeface="Nunito Light"/>
                <a:ea typeface="Nunito Light"/>
                <a:cs typeface="Nunito Light"/>
                <a:sym typeface="Nunito Light"/>
              </a:rPr>
              <a:t>Based on the various analyses I have done, I can confirm at this stage that there is no specific target audience or market segment that flying taxis should be turning to. </a:t>
            </a:r>
            <a:br>
              <a:rPr lang="en-GB" sz="1400" dirty="0">
                <a:solidFill>
                  <a:schemeClr val="lt1"/>
                </a:solidFill>
                <a:latin typeface="Nunito Light"/>
                <a:ea typeface="Nunito Light"/>
                <a:cs typeface="Nunito Light"/>
                <a:sym typeface="Nunito Light"/>
              </a:rPr>
            </a:br>
            <a:r>
              <a:rPr lang="en-GB" sz="1400" dirty="0">
                <a:solidFill>
                  <a:schemeClr val="lt1"/>
                </a:solidFill>
                <a:latin typeface="Nunito Light"/>
                <a:ea typeface="Nunito Light"/>
                <a:cs typeface="Nunito Light"/>
                <a:sym typeface="Nunito Light"/>
              </a:rPr>
              <a:t>Although I did find some interesting insights, in terms of the feelings of the users interviewed. </a:t>
            </a:r>
            <a:br>
              <a:rPr lang="en-GB" sz="1400" dirty="0">
                <a:solidFill>
                  <a:schemeClr val="lt1"/>
                </a:solidFill>
                <a:latin typeface="Nunito Light"/>
                <a:ea typeface="Nunito Light"/>
                <a:cs typeface="Nunito Light"/>
                <a:sym typeface="Nunito Light"/>
              </a:rPr>
            </a:br>
            <a:r>
              <a:rPr lang="en-GB" sz="1400" dirty="0">
                <a:solidFill>
                  <a:schemeClr val="lt1"/>
                </a:solidFill>
                <a:latin typeface="Nunito Light"/>
                <a:ea typeface="Nunito Light"/>
                <a:cs typeface="Nunito Light"/>
                <a:sym typeface="Nunito Light"/>
              </a:rPr>
              <a:t>Overall, there is an even distribution across gender, place of residence, age group and annual income.</a:t>
            </a:r>
            <a:br>
              <a:rPr lang="en-GB" sz="1400" dirty="0">
                <a:solidFill>
                  <a:schemeClr val="lt1"/>
                </a:solidFill>
                <a:latin typeface="Nunito Light"/>
                <a:ea typeface="Nunito Light"/>
                <a:cs typeface="Nunito Light"/>
                <a:sym typeface="Nunito Light"/>
              </a:rPr>
            </a:br>
            <a:br>
              <a:rPr lang="en-GB" sz="1400" dirty="0">
                <a:solidFill>
                  <a:schemeClr val="lt1"/>
                </a:solidFill>
                <a:latin typeface="Nunito Light"/>
                <a:ea typeface="Nunito Light"/>
                <a:cs typeface="Nunito Light"/>
                <a:sym typeface="Nunito Light"/>
              </a:rPr>
            </a:br>
            <a:r>
              <a:rPr lang="en-GB" sz="1400" dirty="0">
                <a:solidFill>
                  <a:schemeClr val="lt1"/>
                </a:solidFill>
                <a:latin typeface="Nunito Light"/>
                <a:ea typeface="Nunito Light"/>
                <a:cs typeface="Nunito Light"/>
                <a:sym typeface="Nunito Light"/>
              </a:rPr>
              <a:t>In terms of real data, based on Taxicab, we see that there is an incidence of demand at the end of the weeks, at specific times, this may help to make some decisions in the next stages of the project.</a:t>
            </a:r>
            <a:br>
              <a:rPr lang="en-GB" sz="1400" dirty="0">
                <a:solidFill>
                  <a:schemeClr val="lt1"/>
                </a:solidFill>
                <a:latin typeface="Nunito Light"/>
                <a:ea typeface="Nunito Light"/>
                <a:cs typeface="Nunito Light"/>
                <a:sym typeface="Nunito Light"/>
              </a:rPr>
            </a:br>
            <a:br>
              <a:rPr lang="en-GB" sz="1400" dirty="0">
                <a:solidFill>
                  <a:schemeClr val="lt1"/>
                </a:solidFill>
                <a:latin typeface="Nunito Light"/>
                <a:ea typeface="Nunito Light"/>
                <a:cs typeface="Nunito Light"/>
                <a:sym typeface="Nunito Light"/>
              </a:rPr>
            </a:br>
            <a:r>
              <a:rPr lang="en-GB" sz="1400" dirty="0">
                <a:solidFill>
                  <a:schemeClr val="lt1"/>
                </a:solidFill>
                <a:latin typeface="Nunito Light"/>
                <a:ea typeface="Nunito Light"/>
                <a:cs typeface="Nunito Light"/>
                <a:sym typeface="Nunito Light"/>
              </a:rPr>
              <a:t>I would like to say that the only thing that really stands out from the results of the questionnaires, is that a percentage of the users show concerns in terms of security and reliability of the service, as well as concerns with the price of the service.</a:t>
            </a:r>
            <a:endParaRPr sz="1400" u="sng"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2280153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91"/>
        <p:cNvGrpSpPr/>
        <p:nvPr/>
      </p:nvGrpSpPr>
      <p:grpSpPr>
        <a:xfrm>
          <a:off x="0" y="0"/>
          <a:ext cx="0" cy="0"/>
          <a:chOff x="0" y="0"/>
          <a:chExt cx="0" cy="0"/>
        </a:xfrm>
      </p:grpSpPr>
      <p:sp>
        <p:nvSpPr>
          <p:cNvPr id="192" name="Google Shape;192;p39"/>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434343"/>
                </a:solidFill>
                <a:latin typeface="Nunito Light"/>
                <a:ea typeface="Nunito Light"/>
                <a:cs typeface="Nunito Light"/>
                <a:sym typeface="Nunito Light"/>
              </a:rPr>
              <a:t>Hooray! End of Section 1.</a:t>
            </a: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96"/>
        <p:cNvGrpSpPr/>
        <p:nvPr/>
      </p:nvGrpSpPr>
      <p:grpSpPr>
        <a:xfrm>
          <a:off x="0" y="0"/>
          <a:ext cx="0" cy="0"/>
          <a:chOff x="0" y="0"/>
          <a:chExt cx="0" cy="0"/>
        </a:xfrm>
      </p:grpSpPr>
      <p:sp>
        <p:nvSpPr>
          <p:cNvPr id="197" name="Google Shape;197;p40"/>
          <p:cNvSpPr txBox="1">
            <a:spLocks noGrp="1"/>
          </p:cNvSpPr>
          <p:nvPr>
            <p:ph type="ctrTitle"/>
          </p:nvPr>
        </p:nvSpPr>
        <p:spPr>
          <a:xfrm>
            <a:off x="311700" y="2042250"/>
            <a:ext cx="8520600" cy="10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will complete Section 2 at the end of this course.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Please submit this file for review for Section 1.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01"/>
        <p:cNvGrpSpPr/>
        <p:nvPr/>
      </p:nvGrpSpPr>
      <p:grpSpPr>
        <a:xfrm>
          <a:off x="0" y="0"/>
          <a:ext cx="0" cy="0"/>
          <a:chOff x="0" y="0"/>
          <a:chExt cx="0" cy="0"/>
        </a:xfrm>
      </p:grpSpPr>
      <p:sp>
        <p:nvSpPr>
          <p:cNvPr id="202" name="Google Shape;202;p41"/>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FFFFFF"/>
                </a:solidFill>
                <a:latin typeface="Nunito Light"/>
                <a:ea typeface="Nunito Light"/>
                <a:cs typeface="Nunito Light"/>
                <a:sym typeface="Nunito Light"/>
              </a:rPr>
              <a:t>Section 2: Proposal Synthesis</a:t>
            </a:r>
            <a:endParaRPr sz="3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idx="4294967295"/>
          </p:nvPr>
        </p:nvSpPr>
        <p:spPr>
          <a:xfrm>
            <a:off x="469900" y="1787525"/>
            <a:ext cx="7850442" cy="1568450"/>
          </a:xfrm>
          <a:prstGeom prst="rect">
            <a:avLst/>
          </a:prstGeom>
        </p:spPr>
        <p:txBody>
          <a:bodyPr spcFirstLastPara="1" wrap="square" lIns="91425" tIns="91425" rIns="91425" bIns="91425" anchor="t" anchorCtr="0">
            <a:noAutofit/>
          </a:bodyPr>
          <a:lstStyle/>
          <a:p>
            <a:pPr lvl="0"/>
            <a:r>
              <a:rPr lang="en-GB" sz="1400" dirty="0">
                <a:solidFill>
                  <a:srgbClr val="FFFFFF"/>
                </a:solidFill>
                <a:latin typeface="Nunito Light"/>
                <a:ea typeface="Nunito Light"/>
                <a:cs typeface="Nunito Light"/>
                <a:sym typeface="Nunito Light"/>
              </a:rPr>
              <a:t>The </a:t>
            </a:r>
            <a:r>
              <a:rPr lang="en-GB" sz="1400" b="1" dirty="0">
                <a:solidFill>
                  <a:srgbClr val="FFFFFF"/>
                </a:solidFill>
                <a:latin typeface="Nunito Light"/>
                <a:ea typeface="Nunito Light"/>
                <a:cs typeface="Nunito Light"/>
                <a:sym typeface="Nunito Light"/>
              </a:rPr>
              <a:t>Proposal</a:t>
            </a:r>
            <a:r>
              <a:rPr lang="en-GB" sz="1400" dirty="0">
                <a:solidFill>
                  <a:srgbClr val="FFFFFF"/>
                </a:solidFill>
                <a:latin typeface="Nunito Light"/>
                <a:ea typeface="Nunito Light"/>
                <a:cs typeface="Nunito Light"/>
                <a:sym typeface="Nunito Light"/>
              </a:rPr>
              <a:t> </a:t>
            </a:r>
            <a:r>
              <a:rPr lang="en" sz="1400" b="1" dirty="0">
                <a:solidFill>
                  <a:srgbClr val="FFFFFF"/>
                </a:solidFill>
                <a:latin typeface="Nunito Light"/>
                <a:ea typeface="Nunito Light"/>
                <a:cs typeface="Nunito Light"/>
                <a:sym typeface="Nunito Light"/>
              </a:rPr>
              <a:t>Synthesis</a:t>
            </a:r>
            <a:r>
              <a:rPr lang="en-GB" sz="1400" dirty="0">
                <a:solidFill>
                  <a:srgbClr val="FFFFFF"/>
                </a:solidFill>
                <a:latin typeface="Nunito Light"/>
                <a:ea typeface="Nunito Light"/>
                <a:cs typeface="Nunito Light"/>
                <a:sym typeface="Nunito Light"/>
              </a:rPr>
              <a:t> was developed based on the research and analysis done earlier in chapter 1 (part 1) of this document. In addition, the contents of the Udacity sessions and the methodologies presented are used. </a:t>
            </a:r>
            <a:br>
              <a:rPr lang="en-GB" sz="1400" dirty="0">
                <a:solidFill>
                  <a:srgbClr val="FFFFFF"/>
                </a:solidFill>
                <a:latin typeface="Nunito Light"/>
                <a:ea typeface="Nunito Light"/>
                <a:cs typeface="Nunito Light"/>
                <a:sym typeface="Nunito Light"/>
              </a:rPr>
            </a:br>
            <a:br>
              <a:rPr lang="en-GB" sz="1400" dirty="0">
                <a:solidFill>
                  <a:srgbClr val="FFFFFF"/>
                </a:solidFill>
                <a:latin typeface="Nunito Light"/>
                <a:ea typeface="Nunito Light"/>
                <a:cs typeface="Nunito Light"/>
                <a:sym typeface="Nunito Light"/>
              </a:rPr>
            </a:br>
            <a:r>
              <a:rPr lang="en-GB" sz="1400" dirty="0">
                <a:solidFill>
                  <a:srgbClr val="FFFFFF"/>
                </a:solidFill>
                <a:latin typeface="Nunito Light"/>
                <a:ea typeface="Nunito Light"/>
                <a:cs typeface="Nunito Light"/>
                <a:sym typeface="Nunito Light"/>
              </a:rPr>
              <a:t>Based on the documentation, the knowledge acquired, the analyses performed and the bibliographical survey carried out, a Proposal Synthesis for the Flaying Taxis product is presented.</a:t>
            </a:r>
            <a:br>
              <a:rPr lang="en-GB" sz="1400" dirty="0">
                <a:solidFill>
                  <a:srgbClr val="FFFFFF"/>
                </a:solidFill>
                <a:latin typeface="Nunito Light"/>
                <a:ea typeface="Nunito Light"/>
                <a:cs typeface="Nunito Light"/>
                <a:sym typeface="Nunito Light"/>
              </a:rPr>
            </a:br>
            <a:br>
              <a:rPr lang="en-GB" sz="1400" dirty="0">
                <a:solidFill>
                  <a:srgbClr val="FFFFFF"/>
                </a:solidFill>
                <a:latin typeface="Nunito Light"/>
                <a:ea typeface="Nunito Light"/>
                <a:cs typeface="Nunito Light"/>
                <a:sym typeface="Nunito Light"/>
              </a:rPr>
            </a:br>
            <a:r>
              <a:rPr lang="en-GB" sz="1400" b="1" i="1" dirty="0">
                <a:solidFill>
                  <a:srgbClr val="FFFFFF"/>
                </a:solidFill>
                <a:latin typeface="Nunito Light"/>
                <a:ea typeface="Nunito Light"/>
                <a:cs typeface="Nunito Light"/>
                <a:sym typeface="Nunito Light"/>
              </a:rPr>
              <a:t>Note: At a certain point I started to consider the impact of the pandemic COVID 19 in the decisions, considering it as a risk for the success of the product.</a:t>
            </a:r>
            <a:br>
              <a:rPr lang="en-GB" sz="1400" b="1" i="1" dirty="0">
                <a:solidFill>
                  <a:srgbClr val="FFFFFF"/>
                </a:solidFill>
                <a:latin typeface="Nunito Light"/>
                <a:ea typeface="Nunito Light"/>
                <a:cs typeface="Nunito Light"/>
                <a:sym typeface="Nunito Light"/>
              </a:rPr>
            </a:br>
            <a:br>
              <a:rPr lang="en-GB" sz="1400" b="1" i="1" dirty="0">
                <a:solidFill>
                  <a:srgbClr val="FFFFFF"/>
                </a:solidFill>
                <a:latin typeface="Nunito Light"/>
                <a:ea typeface="Nunito Light"/>
                <a:cs typeface="Nunito Light"/>
                <a:sym typeface="Nunito Light"/>
              </a:rPr>
            </a:br>
            <a:r>
              <a:rPr lang="en-GB" sz="1400" b="1" i="1" dirty="0">
                <a:solidFill>
                  <a:srgbClr val="FFFFFF"/>
                </a:solidFill>
                <a:latin typeface="Nunito Light"/>
                <a:ea typeface="Nunito Light"/>
                <a:cs typeface="Nunito Light"/>
                <a:sym typeface="Nunito Light"/>
              </a:rPr>
              <a:t>Note: I take the users of our product, as being users, customers or consumers, depending on the context of the sentence. User when we talk about apps, customer and or consumer when we talk about making the journey.</a:t>
            </a:r>
            <a:endParaRPr sz="1400" b="1" i="1"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4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4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3738286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idx="4294967295"/>
          </p:nvPr>
        </p:nvSpPr>
        <p:spPr>
          <a:xfrm>
            <a:off x="234950" y="1003300"/>
            <a:ext cx="8674100" cy="1568450"/>
          </a:xfrm>
          <a:prstGeom prst="rect">
            <a:avLst/>
          </a:prstGeom>
        </p:spPr>
        <p:txBody>
          <a:bodyPr spcFirstLastPara="1" wrap="square" lIns="91425" tIns="91425" rIns="91425" bIns="91425" anchor="t" anchorCtr="0">
            <a:noAutofit/>
          </a:bodyPr>
          <a:lstStyle/>
          <a:p>
            <a:pPr lvl="0" algn="l"/>
            <a:r>
              <a:rPr lang="pt-PT" sz="1200" dirty="0">
                <a:solidFill>
                  <a:schemeClr val="bg1"/>
                </a:solidFill>
                <a:latin typeface="Nunito Light"/>
                <a:ea typeface="Nunito Light"/>
                <a:cs typeface="Nunito Light"/>
                <a:sym typeface="Nunito Light"/>
              </a:rPr>
              <a:t>Referencies:</a:t>
            </a:r>
            <a:br>
              <a:rPr lang="pt-PT" sz="1200" dirty="0">
                <a:solidFill>
                  <a:schemeClr val="bg1"/>
                </a:solidFill>
                <a:latin typeface="Nunito Light"/>
                <a:ea typeface="Nunito Light"/>
                <a:cs typeface="Nunito Light"/>
                <a:sym typeface="Nunito Light"/>
              </a:rPr>
            </a:br>
            <a:br>
              <a:rPr lang="pt-PT" sz="1200" dirty="0">
                <a:solidFill>
                  <a:schemeClr val="bg1"/>
                </a:solidFill>
                <a:latin typeface="Nunito Light"/>
                <a:ea typeface="Nunito Light"/>
                <a:cs typeface="Nunito Light"/>
                <a:sym typeface="Nunito Light"/>
              </a:rPr>
            </a:br>
            <a:r>
              <a:rPr lang="pt-PT" sz="1200" u="sng" dirty="0">
                <a:solidFill>
                  <a:schemeClr val="bg1"/>
                </a:solidFill>
                <a:latin typeface="Nunito Light"/>
                <a:ea typeface="Nunito Light"/>
                <a:cs typeface="Nunito Light"/>
                <a:sym typeface="Nunito Light"/>
              </a:rPr>
              <a:t>[1] - </a:t>
            </a:r>
            <a:r>
              <a:rPr lang="pt-PT" sz="1200" u="sng" dirty="0">
                <a:solidFill>
                  <a:schemeClr val="bg1"/>
                </a:solidFill>
                <a:latin typeface="Nunito Light"/>
                <a:ea typeface="Nunito Light"/>
                <a:cs typeface="Nunito Light"/>
                <a:sym typeface="Nunito Light"/>
                <a:hlinkClick r:id="rId3">
                  <a:extLst>
                    <a:ext uri="{A12FA001-AC4F-418D-AE19-62706E023703}">
                      <ahyp:hlinkClr xmlns:ahyp="http://schemas.microsoft.com/office/drawing/2018/hyperlinkcolor" val="tx"/>
                    </a:ext>
                  </a:extLst>
                </a:hlinkClick>
              </a:rPr>
              <a:t>https://thetool.io/2019/mobile-user-strategies-acquisition-retention#User_Acquisition</a:t>
            </a:r>
            <a:br>
              <a:rPr lang="pt-PT" sz="1200" u="sng" dirty="0">
                <a:solidFill>
                  <a:schemeClr val="bg1"/>
                </a:solidFill>
                <a:latin typeface="Nunito Light"/>
                <a:ea typeface="Nunito Light"/>
                <a:cs typeface="Nunito Light"/>
                <a:sym typeface="Nunito Light"/>
              </a:rPr>
            </a:br>
            <a:r>
              <a:rPr lang="pt-PT" sz="1200" u="sng" dirty="0">
                <a:solidFill>
                  <a:schemeClr val="bg1"/>
                </a:solidFill>
                <a:latin typeface="Nunito Light"/>
                <a:ea typeface="Nunito Light"/>
                <a:cs typeface="Nunito Light"/>
                <a:sym typeface="Nunito Light"/>
              </a:rPr>
              <a:t>[2] - </a:t>
            </a:r>
            <a:r>
              <a:rPr lang="pt-PT" sz="1200" u="sng" dirty="0" err="1">
                <a:solidFill>
                  <a:schemeClr val="bg1"/>
                </a:solidFill>
                <a:latin typeface="Nunito Light"/>
                <a:ea typeface="Nunito Light"/>
                <a:cs typeface="Nunito Light"/>
                <a:sym typeface="Nunito Light"/>
              </a:rPr>
              <a:t>https</a:t>
            </a:r>
            <a:r>
              <a:rPr lang="pt-PT" sz="1200" u="sng" dirty="0">
                <a:solidFill>
                  <a:schemeClr val="bg1"/>
                </a:solidFill>
                <a:latin typeface="Nunito Light"/>
                <a:ea typeface="Nunito Light"/>
                <a:cs typeface="Nunito Light"/>
                <a:sym typeface="Nunito Light"/>
              </a:rPr>
              <a:t>://</a:t>
            </a:r>
            <a:r>
              <a:rPr lang="pt-PT" sz="1200" u="sng" dirty="0" err="1">
                <a:solidFill>
                  <a:schemeClr val="bg1"/>
                </a:solidFill>
                <a:latin typeface="Nunito Light"/>
                <a:ea typeface="Nunito Light"/>
                <a:cs typeface="Nunito Light"/>
                <a:sym typeface="Nunito Light"/>
              </a:rPr>
              <a:t>clevertap.com</a:t>
            </a:r>
            <a:r>
              <a:rPr lang="pt-PT" sz="1200" u="sng" dirty="0">
                <a:solidFill>
                  <a:schemeClr val="bg1"/>
                </a:solidFill>
                <a:latin typeface="Nunito Light"/>
                <a:ea typeface="Nunito Light"/>
                <a:cs typeface="Nunito Light"/>
                <a:sym typeface="Nunito Light"/>
              </a:rPr>
              <a:t>/blog/</a:t>
            </a:r>
            <a:r>
              <a:rPr lang="pt-PT" sz="1200" u="sng" dirty="0" err="1">
                <a:solidFill>
                  <a:schemeClr val="bg1"/>
                </a:solidFill>
                <a:latin typeface="Nunito Light"/>
                <a:ea typeface="Nunito Light"/>
                <a:cs typeface="Nunito Light"/>
                <a:sym typeface="Nunito Light"/>
              </a:rPr>
              <a:t>smart-user-acquisition-starts-with-user-retention</a:t>
            </a:r>
            <a:r>
              <a:rPr lang="pt-PT" sz="1200" u="sng" dirty="0">
                <a:solidFill>
                  <a:schemeClr val="bg1"/>
                </a:solidFill>
                <a:latin typeface="Nunito Light"/>
                <a:ea typeface="Nunito Light"/>
                <a:cs typeface="Nunito Light"/>
                <a:sym typeface="Nunito Light"/>
              </a:rPr>
              <a:t>/</a:t>
            </a:r>
            <a:endParaRPr sz="1200" u="sng" dirty="0">
              <a:solidFill>
                <a:schemeClr val="bg1"/>
              </a:solidFill>
              <a:latin typeface="Nunito Light"/>
              <a:ea typeface="Nunito Light"/>
              <a:cs typeface="Nunito Light"/>
              <a:sym typeface="Nunito Light"/>
            </a:endParaRPr>
          </a:p>
          <a:p>
            <a:pPr lvl="0"/>
            <a:r>
              <a:rPr lang="pt-PT" sz="1200" u="sng" dirty="0">
                <a:solidFill>
                  <a:schemeClr val="bg1"/>
                </a:solidFill>
                <a:latin typeface="Nunito Light"/>
                <a:ea typeface="Nunito Light"/>
                <a:cs typeface="Nunito Light"/>
                <a:sym typeface="Nunito Light"/>
              </a:rPr>
              <a:t>[3] - </a:t>
            </a:r>
            <a:r>
              <a:rPr lang="en-GB" sz="1200" u="sng" dirty="0">
                <a:solidFill>
                  <a:schemeClr val="bg1"/>
                </a:solidFill>
                <a:latin typeface="Nunito Light"/>
                <a:ea typeface="Nunito Light"/>
                <a:cs typeface="Nunito Light"/>
                <a:sym typeface="Nunito Light"/>
                <a:hlinkClick r:id="rId4">
                  <a:extLst>
                    <a:ext uri="{A12FA001-AC4F-418D-AE19-62706E023703}">
                      <ahyp:hlinkClr xmlns:ahyp="http://schemas.microsoft.com/office/drawing/2018/hyperlinkcolor" val="tx"/>
                    </a:ext>
                  </a:extLst>
                </a:hlinkClick>
              </a:rPr>
              <a:t>https://blog.hubspot.com/marketing/marketing-key-performance-indicators</a:t>
            </a:r>
            <a:br>
              <a:rPr lang="en-GB" sz="1200" u="sng" dirty="0">
                <a:solidFill>
                  <a:schemeClr val="bg1"/>
                </a:solidFill>
                <a:latin typeface="Nunito Light"/>
                <a:ea typeface="Nunito Light"/>
                <a:cs typeface="Nunito Light"/>
                <a:sym typeface="Nunito Light"/>
              </a:rPr>
            </a:br>
            <a:r>
              <a:rPr lang="pt-PT" sz="1200" u="sng" dirty="0">
                <a:solidFill>
                  <a:schemeClr val="bg1"/>
                </a:solidFill>
                <a:latin typeface="Nunito Light"/>
                <a:ea typeface="Nunito Light"/>
                <a:cs typeface="Nunito Light"/>
                <a:sym typeface="Nunito Light"/>
              </a:rPr>
              <a:t>[4] - </a:t>
            </a:r>
            <a:r>
              <a:rPr lang="en-GB" sz="1200" u="sng" dirty="0">
                <a:solidFill>
                  <a:schemeClr val="bg1"/>
                </a:solidFill>
                <a:latin typeface="Nunito Light"/>
                <a:ea typeface="Nunito Light"/>
                <a:cs typeface="Nunito Light"/>
                <a:sym typeface="Nunito Light"/>
                <a:hlinkClick r:id="rId5">
                  <a:extLst>
                    <a:ext uri="{A12FA001-AC4F-418D-AE19-62706E023703}">
                      <ahyp:hlinkClr xmlns:ahyp="http://schemas.microsoft.com/office/drawing/2018/hyperlinkcolor" val="tx"/>
                    </a:ext>
                  </a:extLst>
                </a:hlinkClick>
              </a:rPr>
              <a:t>https://www.productmanagementexercises.com/569/how-would-you-acquire-more-users-for-uber</a:t>
            </a:r>
            <a:br>
              <a:rPr lang="en-GB" sz="1200" u="sng" dirty="0">
                <a:solidFill>
                  <a:schemeClr val="bg1"/>
                </a:solidFill>
                <a:latin typeface="Nunito Light"/>
                <a:ea typeface="Nunito Light"/>
                <a:cs typeface="Nunito Light"/>
                <a:sym typeface="Nunito Light"/>
              </a:rPr>
            </a:br>
            <a:r>
              <a:rPr lang="pt-PT" sz="1200" u="sng" dirty="0">
                <a:solidFill>
                  <a:schemeClr val="bg1"/>
                </a:solidFill>
                <a:latin typeface="Nunito Light"/>
                <a:ea typeface="Nunito Light"/>
                <a:cs typeface="Nunito Light"/>
                <a:sym typeface="Nunito Light"/>
              </a:rPr>
              <a:t>[5] - </a:t>
            </a:r>
            <a:r>
              <a:rPr lang="en-GB" sz="1200" u="sng" dirty="0">
                <a:solidFill>
                  <a:schemeClr val="bg1"/>
                </a:solidFill>
                <a:latin typeface="Nunito Light"/>
                <a:ea typeface="Nunito Light"/>
                <a:cs typeface="Nunito Light"/>
                <a:sym typeface="Nunito Light"/>
              </a:rPr>
              <a:t>https://</a:t>
            </a:r>
            <a:r>
              <a:rPr lang="en-GB" sz="1200" u="sng" dirty="0" err="1">
                <a:solidFill>
                  <a:schemeClr val="bg1"/>
                </a:solidFill>
                <a:latin typeface="Nunito Light"/>
                <a:ea typeface="Nunito Light"/>
                <a:cs typeface="Nunito Light"/>
                <a:sym typeface="Nunito Light"/>
              </a:rPr>
              <a:t>clearbridgemobile.com</a:t>
            </a:r>
            <a:r>
              <a:rPr lang="en-GB" sz="1200" u="sng" dirty="0">
                <a:solidFill>
                  <a:schemeClr val="bg1"/>
                </a:solidFill>
                <a:latin typeface="Nunito Light"/>
                <a:ea typeface="Nunito Light"/>
                <a:cs typeface="Nunito Light"/>
                <a:sym typeface="Nunito Light"/>
              </a:rPr>
              <a:t>/5-methods-for-increasing-app-engagement-user-retention/</a:t>
            </a:r>
            <a:br>
              <a:rPr lang="en-GB" sz="1200" u="sng" dirty="0">
                <a:solidFill>
                  <a:schemeClr val="bg1"/>
                </a:solidFill>
                <a:latin typeface="Nunito Light"/>
                <a:ea typeface="Nunito Light"/>
                <a:cs typeface="Nunito Light"/>
                <a:sym typeface="Nunito Light"/>
              </a:rPr>
            </a:br>
            <a:r>
              <a:rPr lang="pt-PT" sz="1200" u="sng" dirty="0">
                <a:solidFill>
                  <a:schemeClr val="bg1"/>
                </a:solidFill>
                <a:latin typeface="Nunito Light"/>
                <a:ea typeface="Nunito Light"/>
                <a:cs typeface="Nunito Light"/>
                <a:sym typeface="Nunito Light"/>
              </a:rPr>
              <a:t>[6] - </a:t>
            </a:r>
            <a:r>
              <a:rPr lang="en-GB" sz="1200" u="sng" dirty="0">
                <a:solidFill>
                  <a:schemeClr val="bg1"/>
                </a:solidFill>
                <a:latin typeface="Nunito Light"/>
                <a:ea typeface="Nunito Light"/>
                <a:cs typeface="Nunito Light"/>
                <a:sym typeface="Nunito Light"/>
                <a:hlinkClick r:id="rId6">
                  <a:extLst>
                    <a:ext uri="{A12FA001-AC4F-418D-AE19-62706E023703}">
                      <ahyp:hlinkClr xmlns:ahyp="http://schemas.microsoft.com/office/drawing/2018/hyperlinkcolor" val="tx"/>
                    </a:ext>
                  </a:extLst>
                </a:hlinkClick>
              </a:rPr>
              <a:t>https://applift.com/blog/are-you-tracking-these-kpis-in-your-user-acquisition-strategy</a:t>
            </a:r>
            <a:br>
              <a:rPr lang="en-GB" sz="1200" u="sng" dirty="0">
                <a:solidFill>
                  <a:schemeClr val="bg1"/>
                </a:solidFill>
                <a:latin typeface="Nunito Light"/>
                <a:ea typeface="Nunito Light"/>
                <a:cs typeface="Nunito Light"/>
                <a:sym typeface="Nunito Light"/>
              </a:rPr>
            </a:br>
            <a:r>
              <a:rPr lang="pt-PT" sz="1200" u="sng" dirty="0">
                <a:solidFill>
                  <a:schemeClr val="bg1"/>
                </a:solidFill>
                <a:latin typeface="Nunito Light"/>
                <a:ea typeface="Nunito Light"/>
                <a:cs typeface="Nunito Light"/>
                <a:sym typeface="Nunito Light"/>
              </a:rPr>
              <a:t>[6] - </a:t>
            </a:r>
            <a:r>
              <a:rPr lang="en-GB" sz="1200" u="sng" dirty="0">
                <a:solidFill>
                  <a:schemeClr val="bg1"/>
                </a:solidFill>
                <a:latin typeface="Nunito Light"/>
                <a:ea typeface="Nunito Light"/>
                <a:cs typeface="Nunito Light"/>
                <a:sym typeface="Nunito Light"/>
              </a:rPr>
              <a:t>https://</a:t>
            </a:r>
            <a:r>
              <a:rPr lang="en-GB" sz="1200" u="sng" dirty="0" err="1">
                <a:solidFill>
                  <a:schemeClr val="bg1"/>
                </a:solidFill>
                <a:latin typeface="Nunito Light"/>
                <a:ea typeface="Nunito Light"/>
                <a:cs typeface="Nunito Light"/>
                <a:sym typeface="Nunito Light"/>
              </a:rPr>
              <a:t>www.klipfolio.com</a:t>
            </a:r>
            <a:r>
              <a:rPr lang="en-GB" sz="1200" u="sng" dirty="0">
                <a:solidFill>
                  <a:schemeClr val="bg1"/>
                </a:solidFill>
                <a:latin typeface="Nunito Light"/>
                <a:ea typeface="Nunito Light"/>
                <a:cs typeface="Nunito Light"/>
                <a:sym typeface="Nunito Light"/>
              </a:rPr>
              <a:t>/resources/</a:t>
            </a:r>
            <a:r>
              <a:rPr lang="en-GB" sz="1200" u="sng" dirty="0" err="1">
                <a:solidFill>
                  <a:schemeClr val="bg1"/>
                </a:solidFill>
                <a:latin typeface="Nunito Light"/>
                <a:ea typeface="Nunito Light"/>
                <a:cs typeface="Nunito Light"/>
                <a:sym typeface="Nunito Light"/>
              </a:rPr>
              <a:t>kpi</a:t>
            </a:r>
            <a:r>
              <a:rPr lang="en-GB" sz="1200" u="sng" dirty="0">
                <a:solidFill>
                  <a:schemeClr val="bg1"/>
                </a:solidFill>
                <a:latin typeface="Nunito Light"/>
                <a:ea typeface="Nunito Light"/>
                <a:cs typeface="Nunito Light"/>
                <a:sym typeface="Nunito Light"/>
              </a:rPr>
              <a:t>-examples/sales/customer-acquisition</a:t>
            </a:r>
            <a:endParaRPr sz="1200" u="sng"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200"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200"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200"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200" dirty="0">
              <a:solidFill>
                <a:schemeClr val="bg1"/>
              </a:solidFill>
              <a:latin typeface="Nunito Light"/>
              <a:ea typeface="Nunito Light"/>
              <a:cs typeface="Nunito Light"/>
              <a:sym typeface="Nunito Light"/>
            </a:endParaRPr>
          </a:p>
        </p:txBody>
      </p:sp>
    </p:spTree>
    <p:extLst>
      <p:ext uri="{BB962C8B-B14F-4D97-AF65-F5344CB8AC3E}">
        <p14:creationId xmlns:p14="http://schemas.microsoft.com/office/powerpoint/2010/main" val="24787318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06"/>
        <p:cNvGrpSpPr/>
        <p:nvPr/>
      </p:nvGrpSpPr>
      <p:grpSpPr>
        <a:xfrm>
          <a:off x="0" y="0"/>
          <a:ext cx="0" cy="0"/>
          <a:chOff x="0" y="0"/>
          <a:chExt cx="0" cy="0"/>
        </a:xfrm>
      </p:grpSpPr>
      <p:sp>
        <p:nvSpPr>
          <p:cNvPr id="207" name="Google Shape;207;p42"/>
          <p:cNvSpPr txBox="1">
            <a:spLocks noGrp="1"/>
          </p:cNvSpPr>
          <p:nvPr>
            <p:ph type="ctrTitle"/>
          </p:nvPr>
        </p:nvSpPr>
        <p:spPr>
          <a:xfrm>
            <a:off x="348900" y="965100"/>
            <a:ext cx="7532700" cy="32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Identify a product objective for </a:t>
            </a:r>
            <a:r>
              <a:rPr lang="en" sz="1800" dirty="0" err="1">
                <a:solidFill>
                  <a:schemeClr val="lt1"/>
                </a:solidFill>
                <a:latin typeface="Nunito Light"/>
                <a:ea typeface="Nunito Light"/>
                <a:cs typeface="Nunito Light"/>
                <a:sym typeface="Nunito Light"/>
              </a:rPr>
              <a:t>Flyber's</a:t>
            </a:r>
            <a:r>
              <a:rPr lang="en" sz="1800" dirty="0">
                <a:solidFill>
                  <a:schemeClr val="lt1"/>
                </a:solidFill>
                <a:latin typeface="Nunito Light"/>
                <a:ea typeface="Nunito Light"/>
                <a:cs typeface="Nunito Light"/>
                <a:sym typeface="Nunito Light"/>
              </a:rPr>
              <a:t> launch. Your product objective will guide your KPIs, so identify what </a:t>
            </a:r>
            <a:r>
              <a:rPr lang="en" sz="1800" dirty="0" err="1">
                <a:solidFill>
                  <a:schemeClr val="lt1"/>
                </a:solidFill>
                <a:latin typeface="Nunito Light"/>
                <a:ea typeface="Nunito Light"/>
                <a:cs typeface="Nunito Light"/>
                <a:sym typeface="Nunito Light"/>
              </a:rPr>
              <a:t>Flyber</a:t>
            </a:r>
            <a:r>
              <a:rPr lang="en" sz="1800" dirty="0">
                <a:solidFill>
                  <a:schemeClr val="lt1"/>
                </a:solidFill>
                <a:latin typeface="Nunito Light"/>
                <a:ea typeface="Nunito Light"/>
                <a:cs typeface="Nunito Light"/>
                <a:sym typeface="Nunito Light"/>
              </a:rPr>
              <a:t> should optimize for. Your objective should be centered around one the following focus areas: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b="1" u="sng" dirty="0">
                <a:solidFill>
                  <a:schemeClr val="lt1"/>
                </a:solidFill>
                <a:latin typeface="Nunito Light"/>
                <a:ea typeface="Nunito Light"/>
                <a:cs typeface="Nunito Light"/>
                <a:sym typeface="Nunito Light"/>
              </a:rPr>
              <a:t>User Acquisition</a:t>
            </a:r>
            <a:endParaRPr sz="1800" b="1" u="sng"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User Engagement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User Retention </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Profitability</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Explain your reasoning. Include both why you feel your focus area is more relevant than the others for </a:t>
            </a:r>
            <a:r>
              <a:rPr lang="en" sz="1800" dirty="0" err="1">
                <a:solidFill>
                  <a:schemeClr val="lt1"/>
                </a:solidFill>
                <a:latin typeface="Nunito Light"/>
                <a:ea typeface="Nunito Light"/>
                <a:cs typeface="Nunito Light"/>
                <a:sym typeface="Nunito Light"/>
              </a:rPr>
              <a:t>Flyber</a:t>
            </a:r>
            <a:r>
              <a:rPr lang="en" sz="1800" dirty="0">
                <a:solidFill>
                  <a:schemeClr val="lt1"/>
                </a:solidFill>
                <a:latin typeface="Nunito Light"/>
                <a:ea typeface="Nunito Light"/>
                <a:cs typeface="Nunito Light"/>
                <a:sym typeface="Nunito Light"/>
              </a:rPr>
              <a:t> at this time of the product development cycle.</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algn="l"/>
            <a:r>
              <a:rPr lang="en" sz="3600" dirty="0">
                <a:solidFill>
                  <a:schemeClr val="lt1"/>
                </a:solidFill>
                <a:latin typeface="Nunito Light"/>
                <a:ea typeface="Nunito Light"/>
                <a:cs typeface="Nunito Light"/>
                <a:sym typeface="Nunito Light"/>
              </a:rPr>
              <a:t>Answer Slide</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idx="4294967295"/>
          </p:nvPr>
        </p:nvSpPr>
        <p:spPr>
          <a:xfrm>
            <a:off x="262050" y="1167443"/>
            <a:ext cx="7532688" cy="2195512"/>
          </a:xfrm>
          <a:prstGeom prst="rect">
            <a:avLst/>
          </a:prstGeom>
        </p:spPr>
        <p:txBody>
          <a:bodyPr spcFirstLastPara="1" wrap="square" lIns="91425" tIns="91425" rIns="91425" bIns="91425" anchor="t" anchorCtr="0">
            <a:noAutofit/>
          </a:bodyPr>
          <a:lstStyle/>
          <a:p>
            <a:pPr lvl="0" algn="l"/>
            <a:r>
              <a:rPr lang="pt-PT" sz="1800" b="1" u="sng" dirty="0" err="1">
                <a:solidFill>
                  <a:srgbClr val="FFFFFF"/>
                </a:solidFill>
                <a:latin typeface="Nunito Light"/>
                <a:ea typeface="Nunito Light"/>
                <a:cs typeface="Nunito Light"/>
                <a:sym typeface="Nunito Light"/>
              </a:rPr>
              <a:t>Area</a:t>
            </a:r>
            <a:r>
              <a:rPr lang="pt-PT" sz="1800" b="1" u="sng" dirty="0">
                <a:solidFill>
                  <a:srgbClr val="FFFFFF"/>
                </a:solidFill>
                <a:latin typeface="Nunito Light"/>
                <a:ea typeface="Nunito Light"/>
                <a:cs typeface="Nunito Light"/>
                <a:sym typeface="Nunito Light"/>
              </a:rPr>
              <a:t>:</a:t>
            </a:r>
            <a:r>
              <a:rPr lang="pt-PT" sz="1800" b="1" dirty="0">
                <a:solidFill>
                  <a:srgbClr val="FFFFFF"/>
                </a:solidFill>
                <a:latin typeface="Nunito Light"/>
                <a:ea typeface="Nunito Light"/>
                <a:cs typeface="Nunito Light"/>
                <a:sym typeface="Nunito Light"/>
              </a:rPr>
              <a:t> </a:t>
            </a:r>
            <a:r>
              <a:rPr lang="pt-PT" sz="1800" b="1" dirty="0" err="1">
                <a:solidFill>
                  <a:srgbClr val="FFFFFF"/>
                </a:solidFill>
                <a:latin typeface="Nunito Light"/>
                <a:ea typeface="Nunito Light"/>
                <a:cs typeface="Nunito Light"/>
                <a:sym typeface="Nunito Light"/>
              </a:rPr>
              <a:t>User</a:t>
            </a:r>
            <a:r>
              <a:rPr lang="pt-PT" sz="1800" b="1" dirty="0">
                <a:solidFill>
                  <a:srgbClr val="FFFFFF"/>
                </a:solidFill>
                <a:latin typeface="Nunito Light"/>
                <a:ea typeface="Nunito Light"/>
                <a:cs typeface="Nunito Light"/>
                <a:sym typeface="Nunito Light"/>
              </a:rPr>
              <a:t> </a:t>
            </a:r>
            <a:r>
              <a:rPr lang="en" sz="1800" b="1" dirty="0">
                <a:solidFill>
                  <a:schemeClr val="lt1"/>
                </a:solidFill>
                <a:latin typeface="Nunito Light"/>
                <a:ea typeface="Nunito Light"/>
                <a:cs typeface="Nunito Light"/>
                <a:sym typeface="Nunito Light"/>
              </a:rPr>
              <a:t>Acquisition</a:t>
            </a:r>
            <a:r>
              <a:rPr lang="pt-PT" sz="1800" b="1" dirty="0">
                <a:solidFill>
                  <a:srgbClr val="FFFFFF"/>
                </a:solidFill>
                <a:latin typeface="Nunito Light"/>
                <a:ea typeface="Nunito Light"/>
                <a:cs typeface="Nunito Light"/>
                <a:sym typeface="Nunito Light"/>
              </a:rPr>
              <a:t> </a:t>
            </a:r>
            <a:br>
              <a:rPr lang="pt-PT" sz="1800" b="1" u="sng" dirty="0">
                <a:solidFill>
                  <a:srgbClr val="FFFFFF"/>
                </a:solidFill>
                <a:latin typeface="Nunito Light"/>
                <a:ea typeface="Nunito Light"/>
                <a:cs typeface="Nunito Light"/>
                <a:sym typeface="Nunito Light"/>
              </a:rPr>
            </a:br>
            <a:br>
              <a:rPr lang="pt-PT" sz="1800" b="1" u="sng" dirty="0">
                <a:solidFill>
                  <a:srgbClr val="FFFFFF"/>
                </a:solidFill>
                <a:latin typeface="Nunito Light"/>
                <a:ea typeface="Nunito Light"/>
                <a:cs typeface="Nunito Light"/>
                <a:sym typeface="Nunito Light"/>
              </a:rPr>
            </a:br>
            <a:r>
              <a:rPr lang="pt-PT" sz="1400" b="1" u="sng" dirty="0" err="1">
                <a:solidFill>
                  <a:srgbClr val="FFFFFF"/>
                </a:solidFill>
                <a:latin typeface="Nunito Light"/>
                <a:ea typeface="Nunito Light"/>
                <a:cs typeface="Nunito Light"/>
                <a:sym typeface="Nunito Light"/>
              </a:rPr>
              <a:t>User</a:t>
            </a:r>
            <a:r>
              <a:rPr lang="pt-PT" sz="1400" b="1" u="sng" dirty="0">
                <a:solidFill>
                  <a:srgbClr val="FFFFFF"/>
                </a:solidFill>
                <a:latin typeface="Nunito Light"/>
                <a:ea typeface="Nunito Light"/>
                <a:cs typeface="Nunito Light"/>
                <a:sym typeface="Nunito Light"/>
              </a:rPr>
              <a:t> </a:t>
            </a:r>
            <a:r>
              <a:rPr lang="pt-PT" sz="1400" b="1" u="sng" dirty="0" err="1">
                <a:solidFill>
                  <a:srgbClr val="FFFFFF"/>
                </a:solidFill>
                <a:latin typeface="Nunito Light"/>
                <a:ea typeface="Nunito Light"/>
                <a:cs typeface="Nunito Light"/>
                <a:sym typeface="Nunito Light"/>
              </a:rPr>
              <a:t>acquisition</a:t>
            </a:r>
            <a:r>
              <a:rPr lang="pt-PT" sz="1400" b="1" u="sng"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is</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the</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process</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of</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bringing</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new</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users</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or</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clients</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into</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our</a:t>
            </a:r>
            <a:r>
              <a:rPr lang="pt-PT" sz="1400" dirty="0">
                <a:solidFill>
                  <a:srgbClr val="FFFFFF"/>
                </a:solidFill>
                <a:latin typeface="Nunito Light"/>
                <a:ea typeface="Nunito Light"/>
                <a:cs typeface="Nunito Light"/>
                <a:sym typeface="Nunito Light"/>
              </a:rPr>
              <a:t> business. </a:t>
            </a:r>
            <a:r>
              <a:rPr lang="pt-PT" sz="1400" dirty="0" err="1">
                <a:solidFill>
                  <a:srgbClr val="FFFFFF"/>
                </a:solidFill>
                <a:latin typeface="Nunito Light"/>
                <a:ea typeface="Nunito Light"/>
                <a:cs typeface="Nunito Light"/>
                <a:sym typeface="Nunito Light"/>
              </a:rPr>
              <a:t>The</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goal</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of</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this</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process</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is</a:t>
            </a:r>
            <a:r>
              <a:rPr lang="pt-PT" sz="1400" dirty="0">
                <a:solidFill>
                  <a:srgbClr val="FFFFFF"/>
                </a:solidFill>
                <a:latin typeface="Nunito Light"/>
                <a:ea typeface="Nunito Light"/>
                <a:cs typeface="Nunito Light"/>
                <a:sym typeface="Nunito Light"/>
              </a:rPr>
              <a:t> to </a:t>
            </a:r>
            <a:r>
              <a:rPr lang="pt-PT" sz="1400" dirty="0" err="1">
                <a:solidFill>
                  <a:srgbClr val="FFFFFF"/>
                </a:solidFill>
                <a:latin typeface="Nunito Light"/>
                <a:ea typeface="Nunito Light"/>
                <a:cs typeface="Nunito Light"/>
                <a:sym typeface="Nunito Light"/>
              </a:rPr>
              <a:t>create</a:t>
            </a:r>
            <a:r>
              <a:rPr lang="pt-PT" sz="1400" dirty="0">
                <a:solidFill>
                  <a:srgbClr val="FFFFFF"/>
                </a:solidFill>
                <a:latin typeface="Nunito Light"/>
                <a:ea typeface="Nunito Light"/>
                <a:cs typeface="Nunito Light"/>
                <a:sym typeface="Nunito Light"/>
              </a:rPr>
              <a:t> a </a:t>
            </a:r>
            <a:r>
              <a:rPr lang="pt-PT" sz="1400" dirty="0" err="1">
                <a:solidFill>
                  <a:srgbClr val="FFFFFF"/>
                </a:solidFill>
                <a:latin typeface="Nunito Light"/>
                <a:ea typeface="Nunito Light"/>
                <a:cs typeface="Nunito Light"/>
                <a:sym typeface="Nunito Light"/>
              </a:rPr>
              <a:t>systematic</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and</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sustainable</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acquisition</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strategy</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that</a:t>
            </a:r>
            <a:r>
              <a:rPr lang="pt-PT" sz="1400" dirty="0">
                <a:solidFill>
                  <a:srgbClr val="FFFFFF"/>
                </a:solidFill>
                <a:latin typeface="Nunito Light"/>
                <a:ea typeface="Nunito Light"/>
                <a:cs typeface="Nunito Light"/>
                <a:sym typeface="Nunito Light"/>
              </a:rPr>
              <a:t> can evolve </a:t>
            </a:r>
            <a:r>
              <a:rPr lang="pt-PT" sz="1400" dirty="0" err="1">
                <a:solidFill>
                  <a:srgbClr val="FFFFFF"/>
                </a:solidFill>
                <a:latin typeface="Nunito Light"/>
                <a:ea typeface="Nunito Light"/>
                <a:cs typeface="Nunito Light"/>
                <a:sym typeface="Nunito Light"/>
              </a:rPr>
              <a:t>with</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new</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trends</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and</a:t>
            </a:r>
            <a:r>
              <a:rPr lang="pt-PT" sz="1400" dirty="0">
                <a:solidFill>
                  <a:srgbClr val="FFFFFF"/>
                </a:solidFill>
                <a:latin typeface="Nunito Light"/>
                <a:ea typeface="Nunito Light"/>
                <a:cs typeface="Nunito Light"/>
                <a:sym typeface="Nunito Light"/>
              </a:rPr>
              <a:t> </a:t>
            </a:r>
            <a:r>
              <a:rPr lang="pt-PT" sz="1400" dirty="0" err="1">
                <a:solidFill>
                  <a:srgbClr val="FFFFFF"/>
                </a:solidFill>
                <a:latin typeface="Nunito Light"/>
                <a:ea typeface="Nunito Light"/>
                <a:cs typeface="Nunito Light"/>
                <a:sym typeface="Nunito Light"/>
              </a:rPr>
              <a:t>changes</a:t>
            </a:r>
            <a:r>
              <a:rPr lang="pt-PT" sz="1400" dirty="0">
                <a:solidFill>
                  <a:srgbClr val="FFFFFF"/>
                </a:solidFill>
                <a:latin typeface="Nunito Light"/>
                <a:ea typeface="Nunito Light"/>
                <a:cs typeface="Nunito Light"/>
                <a:sym typeface="Nunito Light"/>
              </a:rPr>
              <a:t>.</a:t>
            </a:r>
            <a:endParaRPr sz="1400" dirty="0">
              <a:solidFill>
                <a:srgbClr val="FFFFFF"/>
              </a:solidFill>
              <a:latin typeface="Nunito Light"/>
              <a:ea typeface="Nunito Light"/>
              <a:cs typeface="Nunito Light"/>
              <a:sym typeface="Nunito Light"/>
            </a:endParaRPr>
          </a:p>
          <a:p>
            <a:pPr algn="l"/>
            <a:br>
              <a:rPr lang="pt-PT" sz="1800" dirty="0">
                <a:solidFill>
                  <a:srgbClr val="FFFFFF"/>
                </a:solidFill>
                <a:latin typeface="Nunito Light"/>
                <a:ea typeface="Nunito Light"/>
                <a:cs typeface="Nunito Light"/>
                <a:sym typeface="Nunito Light"/>
              </a:rPr>
            </a:br>
            <a:r>
              <a:rPr lang="pt-PT" sz="1400" dirty="0">
                <a:solidFill>
                  <a:srgbClr val="FFFFFF"/>
                </a:solidFill>
                <a:latin typeface="Nunito Light"/>
                <a:sym typeface="Nunito Light"/>
              </a:rPr>
              <a:t>As </a:t>
            </a:r>
            <a:r>
              <a:rPr lang="pt-PT" sz="1400" dirty="0" err="1">
                <a:solidFill>
                  <a:srgbClr val="FFFFFF"/>
                </a:solidFill>
                <a:latin typeface="Nunito Light"/>
                <a:sym typeface="Nunito Light"/>
              </a:rPr>
              <a:t>this</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is</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an</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important</a:t>
            </a:r>
            <a:r>
              <a:rPr lang="pt-PT" sz="1400" dirty="0">
                <a:solidFill>
                  <a:srgbClr val="FFFFFF"/>
                </a:solidFill>
                <a:latin typeface="Nunito Light"/>
                <a:sym typeface="Nunito Light"/>
              </a:rPr>
              <a:t> step in </a:t>
            </a:r>
            <a:r>
              <a:rPr lang="pt-PT" sz="1400" dirty="0" err="1">
                <a:solidFill>
                  <a:srgbClr val="FFFFFF"/>
                </a:solidFill>
                <a:latin typeface="Nunito Light"/>
                <a:sym typeface="Nunito Light"/>
              </a:rPr>
              <a:t>launching</a:t>
            </a:r>
            <a:r>
              <a:rPr lang="pt-PT" sz="1400" dirty="0">
                <a:solidFill>
                  <a:srgbClr val="FFFFFF"/>
                </a:solidFill>
                <a:latin typeface="Nunito Light"/>
                <a:sym typeface="Nunito Light"/>
              </a:rPr>
              <a:t> a </a:t>
            </a:r>
            <a:r>
              <a:rPr lang="pt-PT" sz="1400" dirty="0" err="1">
                <a:solidFill>
                  <a:srgbClr val="FFFFFF"/>
                </a:solidFill>
                <a:latin typeface="Nunito Light"/>
                <a:sym typeface="Nunito Light"/>
              </a:rPr>
              <a:t>product</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on</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the</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market</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and</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considering</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that</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the</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Flyber</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is</a:t>
            </a:r>
            <a:r>
              <a:rPr lang="pt-PT" sz="1400" dirty="0">
                <a:solidFill>
                  <a:srgbClr val="FFFFFF"/>
                </a:solidFill>
                <a:latin typeface="Nunito Light"/>
                <a:sym typeface="Nunito Light"/>
              </a:rPr>
              <a:t> a </a:t>
            </a:r>
            <a:r>
              <a:rPr lang="pt-PT" sz="1400" dirty="0" err="1">
                <a:solidFill>
                  <a:srgbClr val="FFFFFF"/>
                </a:solidFill>
                <a:latin typeface="Nunito Light"/>
                <a:sym typeface="Nunito Light"/>
              </a:rPr>
              <a:t>new</a:t>
            </a:r>
            <a:r>
              <a:rPr lang="pt-PT" sz="1400" dirty="0">
                <a:solidFill>
                  <a:srgbClr val="FFFFFF"/>
                </a:solidFill>
                <a:latin typeface="Nunito Light"/>
                <a:sym typeface="Nunito Light"/>
              </a:rPr>
              <a:t> business, to </a:t>
            </a:r>
            <a:r>
              <a:rPr lang="pt-PT" sz="1400" dirty="0" err="1">
                <a:solidFill>
                  <a:srgbClr val="FFFFFF"/>
                </a:solidFill>
                <a:latin typeface="Nunito Light"/>
                <a:sym typeface="Nunito Light"/>
              </a:rPr>
              <a:t>be</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launched</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on</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the</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market</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and</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that</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they</a:t>
            </a:r>
            <a:r>
              <a:rPr lang="pt-PT" sz="1400" dirty="0">
                <a:solidFill>
                  <a:srgbClr val="FFFFFF"/>
                </a:solidFill>
                <a:latin typeface="Nunito Light"/>
                <a:sym typeface="Nunito Light"/>
              </a:rPr>
              <a:t> do </a:t>
            </a:r>
            <a:r>
              <a:rPr lang="pt-PT" sz="1400" dirty="0" err="1">
                <a:solidFill>
                  <a:srgbClr val="FFFFFF"/>
                </a:solidFill>
                <a:latin typeface="Nunito Light"/>
                <a:sym typeface="Nunito Light"/>
              </a:rPr>
              <a:t>not</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have</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any</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type</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of</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acquired</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customers</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only</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intentions</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based</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on</a:t>
            </a:r>
            <a:r>
              <a:rPr lang="pt-PT" sz="1400" dirty="0">
                <a:solidFill>
                  <a:srgbClr val="FFFFFF"/>
                </a:solidFill>
                <a:latin typeface="Nunito Light"/>
                <a:sym typeface="Nunito Light"/>
              </a:rPr>
              <a:t> research </a:t>
            </a:r>
            <a:r>
              <a:rPr lang="pt-PT" sz="1400" dirty="0" err="1">
                <a:solidFill>
                  <a:srgbClr val="FFFFFF"/>
                </a:solidFill>
                <a:latin typeface="Nunito Light"/>
                <a:sym typeface="Nunito Light"/>
              </a:rPr>
              <a:t>surveys</a:t>
            </a:r>
            <a:r>
              <a:rPr lang="pt-PT" sz="1400" dirty="0">
                <a:solidFill>
                  <a:srgbClr val="FFFFFF"/>
                </a:solidFill>
                <a:latin typeface="Nunito Light"/>
                <a:sym typeface="Nunito Light"/>
              </a:rPr>
              <a:t>), I </a:t>
            </a:r>
            <a:r>
              <a:rPr lang="pt-PT" sz="1400" dirty="0" err="1">
                <a:solidFill>
                  <a:srgbClr val="FFFFFF"/>
                </a:solidFill>
                <a:latin typeface="Nunito Light"/>
                <a:sym typeface="Nunito Light"/>
              </a:rPr>
              <a:t>believe</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that</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this</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is</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an</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area</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of</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great</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impact</a:t>
            </a:r>
            <a:r>
              <a:rPr lang="pt-PT" sz="1400" dirty="0">
                <a:solidFill>
                  <a:srgbClr val="FFFFFF"/>
                </a:solidFill>
                <a:latin typeface="Nunito Light"/>
                <a:sym typeface="Nunito Light"/>
              </a:rPr>
              <a:t> for </a:t>
            </a:r>
            <a:r>
              <a:rPr lang="pt-PT" sz="1400" dirty="0" err="1">
                <a:solidFill>
                  <a:srgbClr val="FFFFFF"/>
                </a:solidFill>
                <a:latin typeface="Nunito Light"/>
                <a:sym typeface="Nunito Light"/>
              </a:rPr>
              <a:t>the</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success</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of</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this</a:t>
            </a:r>
            <a:r>
              <a:rPr lang="pt-PT" sz="1400" dirty="0">
                <a:solidFill>
                  <a:srgbClr val="FFFFFF"/>
                </a:solidFill>
                <a:latin typeface="Nunito Light"/>
                <a:sym typeface="Nunito Light"/>
              </a:rPr>
              <a:t> </a:t>
            </a:r>
            <a:r>
              <a:rPr lang="pt-PT" sz="1400" dirty="0" err="1">
                <a:solidFill>
                  <a:srgbClr val="FFFFFF"/>
                </a:solidFill>
                <a:latin typeface="Nunito Light"/>
                <a:sym typeface="Nunito Light"/>
              </a:rPr>
              <a:t>product</a:t>
            </a:r>
            <a:r>
              <a:rPr lang="pt-PT" sz="1400" dirty="0">
                <a:solidFill>
                  <a:srgbClr val="FFFFFF"/>
                </a:solidFill>
                <a:latin typeface="Nunito Light"/>
                <a:sym typeface="Nunito Light"/>
              </a:rPr>
              <a:t>.</a:t>
            </a:r>
            <a:endParaRPr sz="1400" dirty="0">
              <a:solidFill>
                <a:srgbClr val="FFFFFF"/>
              </a:solidFill>
              <a:latin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algn="l"/>
            <a:r>
              <a:rPr lang="en" sz="3600" dirty="0">
                <a:solidFill>
                  <a:schemeClr val="lt1"/>
                </a:solidFill>
                <a:latin typeface="Nunito Light"/>
                <a:ea typeface="Nunito Light"/>
                <a:cs typeface="Nunito Light"/>
                <a:sym typeface="Nunito Light"/>
              </a:rPr>
              <a:t>Answer Slide</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idx="4294967295"/>
          </p:nvPr>
        </p:nvSpPr>
        <p:spPr>
          <a:xfrm>
            <a:off x="262049" y="1195364"/>
            <a:ext cx="8274677" cy="2195512"/>
          </a:xfrm>
          <a:prstGeom prst="rect">
            <a:avLst/>
          </a:prstGeom>
        </p:spPr>
        <p:txBody>
          <a:bodyPr spcFirstLastPara="1" wrap="square" lIns="91425" tIns="91425" rIns="91425" bIns="91425" anchor="t" anchorCtr="0">
            <a:noAutofit/>
          </a:bodyPr>
          <a:lstStyle/>
          <a:p>
            <a:pPr algn="l"/>
            <a:r>
              <a:rPr lang="pt-PT" sz="1800" b="1" u="sng" dirty="0" err="1">
                <a:solidFill>
                  <a:srgbClr val="FFFFFF"/>
                </a:solidFill>
                <a:latin typeface="Nunito Light"/>
                <a:ea typeface="Nunito Light"/>
                <a:cs typeface="Nunito Light"/>
                <a:sym typeface="Nunito Light"/>
              </a:rPr>
              <a:t>Goals</a:t>
            </a:r>
            <a:r>
              <a:rPr lang="pt-PT" sz="1800" b="1" u="sng" dirty="0">
                <a:solidFill>
                  <a:srgbClr val="FFFFFF"/>
                </a:solidFill>
                <a:latin typeface="Nunito Light"/>
                <a:ea typeface="Nunito Light"/>
                <a:cs typeface="Nunito Light"/>
                <a:sym typeface="Nunito Light"/>
              </a:rPr>
              <a:t> sample for </a:t>
            </a:r>
            <a:r>
              <a:rPr lang="pt-PT" sz="1800" b="1" u="sng" dirty="0" err="1">
                <a:solidFill>
                  <a:srgbClr val="FFFFFF"/>
                </a:solidFill>
                <a:latin typeface="Nunito Light"/>
                <a:ea typeface="Nunito Light"/>
                <a:cs typeface="Nunito Light"/>
                <a:sym typeface="Nunito Light"/>
              </a:rPr>
              <a:t>User</a:t>
            </a:r>
            <a:r>
              <a:rPr lang="pt-PT" sz="1800" b="1" u="sng" dirty="0">
                <a:solidFill>
                  <a:srgbClr val="FFFFFF"/>
                </a:solidFill>
                <a:latin typeface="Nunito Light"/>
                <a:ea typeface="Nunito Light"/>
                <a:cs typeface="Nunito Light"/>
                <a:sym typeface="Nunito Light"/>
              </a:rPr>
              <a:t> </a:t>
            </a:r>
            <a:r>
              <a:rPr lang="en" sz="1800" b="1" u="sng" dirty="0">
                <a:solidFill>
                  <a:schemeClr val="lt1"/>
                </a:solidFill>
                <a:latin typeface="Nunito Light"/>
                <a:ea typeface="Nunito Light"/>
                <a:cs typeface="Nunito Light"/>
                <a:sym typeface="Nunito Light"/>
              </a:rPr>
              <a:t>Acquisition</a:t>
            </a:r>
            <a:r>
              <a:rPr lang="pt-PT" sz="1800" b="1" u="sng" dirty="0">
                <a:solidFill>
                  <a:srgbClr val="FFFFFF"/>
                </a:solidFill>
                <a:latin typeface="Nunito Light"/>
                <a:ea typeface="Nunito Light"/>
                <a:cs typeface="Nunito Light"/>
                <a:sym typeface="Nunito Light"/>
              </a:rPr>
              <a:t> :</a:t>
            </a:r>
            <a:br>
              <a:rPr lang="pt-PT" sz="1800" b="1" u="sng" dirty="0">
                <a:solidFill>
                  <a:srgbClr val="FFFFFF"/>
                </a:solidFill>
                <a:latin typeface="Nunito Light"/>
                <a:ea typeface="Nunito Light"/>
                <a:cs typeface="Nunito Light"/>
                <a:sym typeface="Nunito Light"/>
              </a:rPr>
            </a:br>
            <a:br>
              <a:rPr lang="pt-PT" sz="1800" b="1" u="sng" dirty="0">
                <a:solidFill>
                  <a:srgbClr val="FFFFFF"/>
                </a:solidFill>
                <a:latin typeface="Nunito Light"/>
                <a:ea typeface="Nunito Light"/>
                <a:cs typeface="Nunito Light"/>
                <a:sym typeface="Nunito Light"/>
              </a:rPr>
            </a:br>
            <a:r>
              <a:rPr lang="pt-PT" sz="1800" b="1" dirty="0">
                <a:solidFill>
                  <a:srgbClr val="FFFFFF"/>
                </a:solidFill>
                <a:latin typeface="Nunito Light"/>
                <a:ea typeface="Nunito Light"/>
                <a:cs typeface="Nunito Light"/>
                <a:sym typeface="Nunito Light"/>
              </a:rPr>
              <a:t>	</a:t>
            </a:r>
            <a:r>
              <a:rPr lang="pt-PT" sz="1200" b="1" dirty="0">
                <a:solidFill>
                  <a:srgbClr val="FFFFFF"/>
                </a:solidFill>
                <a:latin typeface="Nunito Light"/>
                <a:sym typeface="Nunito Light"/>
              </a:rPr>
              <a:t>-&gt; </a:t>
            </a:r>
            <a:r>
              <a:rPr lang="pt-PT" sz="1200" b="1" dirty="0" err="1">
                <a:solidFill>
                  <a:srgbClr val="FFFFFF"/>
                </a:solidFill>
                <a:latin typeface="Nunito Light"/>
                <a:sym typeface="Nunito Light"/>
              </a:rPr>
              <a:t>Goal</a:t>
            </a:r>
            <a:r>
              <a:rPr lang="pt-PT" sz="1200" b="1" dirty="0">
                <a:solidFill>
                  <a:srgbClr val="FFFFFF"/>
                </a:solidFill>
                <a:latin typeface="Nunito Light"/>
                <a:sym typeface="Nunito Light"/>
              </a:rPr>
              <a:t> 1 (GUA01): </a:t>
            </a:r>
            <a:r>
              <a:rPr lang="en-GB" sz="1200" b="1" dirty="0">
                <a:solidFill>
                  <a:srgbClr val="FFFFFF"/>
                </a:solidFill>
                <a:latin typeface="Nunito Light"/>
              </a:rPr>
              <a:t>Users gain brand and service awareness</a:t>
            </a:r>
            <a:br>
              <a:rPr lang="en-GB" dirty="0"/>
            </a:br>
            <a:br>
              <a:rPr lang="pt-PT" sz="1200" dirty="0">
                <a:solidFill>
                  <a:srgbClr val="FFFFFF"/>
                </a:solidFill>
                <a:latin typeface="Nunito Light"/>
                <a:ea typeface="Nunito Light"/>
                <a:cs typeface="Nunito Light"/>
                <a:sym typeface="Nunito Light"/>
              </a:rPr>
            </a:br>
            <a:br>
              <a:rPr lang="pt-PT" sz="1200" dirty="0">
                <a:solidFill>
                  <a:srgbClr val="FFFFFF"/>
                </a:solidFill>
                <a:latin typeface="Nunito Light"/>
                <a:sym typeface="Nunito Light"/>
              </a:rPr>
            </a:br>
            <a:r>
              <a:rPr lang="pt-PT" sz="1200" dirty="0">
                <a:solidFill>
                  <a:srgbClr val="FFFFFF"/>
                </a:solidFill>
                <a:latin typeface="Nunito Light"/>
                <a:sym typeface="Nunito Light"/>
              </a:rPr>
              <a:t>	</a:t>
            </a:r>
            <a:r>
              <a:rPr lang="pt-PT" sz="1200" dirty="0">
                <a:solidFill>
                  <a:srgbClr val="FFFFFF"/>
                </a:solidFill>
                <a:latin typeface="Nunito Light"/>
                <a:ea typeface="Nunito Light"/>
                <a:cs typeface="Nunito Light"/>
                <a:sym typeface="Nunito Light"/>
              </a:rPr>
              <a:t>-&gt; </a:t>
            </a:r>
            <a:r>
              <a:rPr lang="pt-PT" sz="1200" dirty="0" err="1">
                <a:solidFill>
                  <a:srgbClr val="FFFFFF"/>
                </a:solidFill>
                <a:latin typeface="Nunito Light"/>
                <a:ea typeface="Nunito Light"/>
                <a:cs typeface="Nunito Light"/>
                <a:sym typeface="Nunito Light"/>
              </a:rPr>
              <a:t>Goal</a:t>
            </a:r>
            <a:r>
              <a:rPr lang="pt-PT" sz="1200" dirty="0">
                <a:solidFill>
                  <a:srgbClr val="FFFFFF"/>
                </a:solidFill>
                <a:latin typeface="Nunito Light"/>
                <a:ea typeface="Nunito Light"/>
                <a:cs typeface="Nunito Light"/>
                <a:sym typeface="Nunito Light"/>
              </a:rPr>
              <a:t> 2 (GUA02): </a:t>
            </a:r>
            <a:r>
              <a:rPr lang="pt-PT" sz="1200" dirty="0" err="1">
                <a:solidFill>
                  <a:srgbClr val="FFFFFF"/>
                </a:solidFill>
                <a:latin typeface="Nunito Light"/>
                <a:ea typeface="Nunito Light"/>
                <a:cs typeface="Nunito Light"/>
                <a:sym typeface="Nunito Light"/>
              </a:rPr>
              <a:t>Users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consider</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our</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product</a:t>
            </a:r>
            <a:r>
              <a:rPr lang="pt-PT" sz="1200" dirty="0">
                <a:solidFill>
                  <a:srgbClr val="FFFFFF"/>
                </a:solidFill>
                <a:latin typeface="Nunito Light"/>
                <a:ea typeface="Nunito Light"/>
                <a:cs typeface="Nunito Light"/>
                <a:sym typeface="Nunito Light"/>
              </a:rPr>
              <a:t> in </a:t>
            </a:r>
            <a:r>
              <a:rPr lang="pt-PT" sz="1200" dirty="0" err="1">
                <a:solidFill>
                  <a:srgbClr val="FFFFFF"/>
                </a:solidFill>
                <a:latin typeface="Nunito Light"/>
                <a:ea typeface="Nunito Light"/>
                <a:cs typeface="Nunito Light"/>
                <a:sym typeface="Nunito Light"/>
              </a:rPr>
              <a:t>their</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consideration</a:t>
            </a:r>
            <a:r>
              <a:rPr lang="pt-PT" sz="1200" dirty="0">
                <a:solidFill>
                  <a:srgbClr val="FFFFFF"/>
                </a:solidFill>
                <a:latin typeface="Nunito Light"/>
                <a:ea typeface="Nunito Light"/>
                <a:cs typeface="Nunito Light"/>
                <a:sym typeface="Nunito Light"/>
              </a:rPr>
              <a:t> pool</a:t>
            </a:r>
            <a:br>
              <a:rPr lang="pt-PT" sz="1200" dirty="0">
                <a:solidFill>
                  <a:srgbClr val="FFFFFF"/>
                </a:solidFill>
                <a:latin typeface="Nunito Light"/>
                <a:ea typeface="Nunito Light"/>
                <a:cs typeface="Nunito Light"/>
                <a:sym typeface="Nunito Light"/>
              </a:rPr>
            </a:br>
            <a:br>
              <a:rPr lang="pt-PT" sz="1200" dirty="0">
                <a:solidFill>
                  <a:srgbClr val="FFFFFF"/>
                </a:solidFill>
                <a:latin typeface="Nunito Light"/>
                <a:ea typeface="Nunito Light"/>
                <a:cs typeface="Nunito Light"/>
                <a:sym typeface="Nunito Light"/>
              </a:rPr>
            </a:br>
            <a:br>
              <a:rPr lang="pt-PT" sz="1200" dirty="0">
                <a:solidFill>
                  <a:srgbClr val="FFFFFF"/>
                </a:solidFill>
                <a:latin typeface="Nunito Light"/>
                <a:sym typeface="Nunito Light"/>
              </a:rPr>
            </a:br>
            <a:r>
              <a:rPr lang="pt-PT" sz="1200" dirty="0">
                <a:solidFill>
                  <a:srgbClr val="FFFFFF"/>
                </a:solidFill>
                <a:latin typeface="Nunito Light"/>
                <a:sym typeface="Nunito Light"/>
              </a:rPr>
              <a:t>	</a:t>
            </a:r>
            <a:r>
              <a:rPr lang="pt-PT" sz="1200" dirty="0">
                <a:solidFill>
                  <a:srgbClr val="FFFFFF"/>
                </a:solidFill>
                <a:latin typeface="Nunito Light"/>
                <a:ea typeface="Nunito Light"/>
                <a:cs typeface="Nunito Light"/>
                <a:sym typeface="Nunito Light"/>
              </a:rPr>
              <a:t>-&gt; </a:t>
            </a:r>
            <a:r>
              <a:rPr lang="pt-PT" sz="1200" dirty="0" err="1">
                <a:solidFill>
                  <a:srgbClr val="FFFFFF"/>
                </a:solidFill>
                <a:latin typeface="Nunito Light"/>
                <a:ea typeface="Nunito Light"/>
                <a:cs typeface="Nunito Light"/>
                <a:sym typeface="Nunito Light"/>
              </a:rPr>
              <a:t>Goal</a:t>
            </a:r>
            <a:r>
              <a:rPr lang="pt-PT" sz="1200" dirty="0">
                <a:solidFill>
                  <a:srgbClr val="FFFFFF"/>
                </a:solidFill>
                <a:latin typeface="Nunito Light"/>
                <a:ea typeface="Nunito Light"/>
                <a:cs typeface="Nunito Light"/>
                <a:sym typeface="Nunito Light"/>
              </a:rPr>
              <a:t> 3 (GUA03): </a:t>
            </a:r>
            <a:r>
              <a:rPr lang="pt-PT" sz="1200" dirty="0" err="1">
                <a:solidFill>
                  <a:srgbClr val="FFFFFF"/>
                </a:solidFill>
                <a:latin typeface="Nunito Light"/>
                <a:ea typeface="Nunito Light"/>
                <a:cs typeface="Nunito Light"/>
                <a:sym typeface="Nunito Light"/>
              </a:rPr>
              <a:t>Users</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make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the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decision</a:t>
            </a:r>
            <a:r>
              <a:rPr lang="pt-PT" sz="1200" dirty="0">
                <a:solidFill>
                  <a:srgbClr val="FFFFFF"/>
                </a:solidFill>
                <a:latin typeface="Nunito Light"/>
                <a:ea typeface="Nunito Light"/>
                <a:cs typeface="Nunito Light"/>
                <a:sym typeface="Nunito Light"/>
              </a:rPr>
              <a:t> to use </a:t>
            </a:r>
            <a:r>
              <a:rPr lang="pt-PT" sz="1200" dirty="0" err="1">
                <a:solidFill>
                  <a:srgbClr val="FFFFFF"/>
                </a:solidFill>
                <a:latin typeface="Nunito Light"/>
                <a:ea typeface="Nunito Light"/>
                <a:cs typeface="Nunito Light"/>
                <a:sym typeface="Nunito Light"/>
              </a:rPr>
              <a:t>the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service</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and</a:t>
            </a:r>
            <a:r>
              <a:rPr lang="pt-PT" sz="1200" dirty="0">
                <a:solidFill>
                  <a:srgbClr val="FFFFFF"/>
                </a:solidFill>
                <a:latin typeface="Nunito Light"/>
                <a:ea typeface="Nunito Light"/>
                <a:cs typeface="Nunito Light"/>
                <a:sym typeface="Nunito Light"/>
              </a:rPr>
              <a:t> to </a:t>
            </a:r>
            <a:r>
              <a:rPr lang="pt-PT" sz="1200" dirty="0" err="1">
                <a:solidFill>
                  <a:srgbClr val="FFFFFF"/>
                </a:solidFill>
                <a:latin typeface="Nunito Light"/>
                <a:ea typeface="Nunito Light"/>
                <a:cs typeface="Nunito Light"/>
                <a:sym typeface="Nunito Light"/>
              </a:rPr>
              <a:t>be</a:t>
            </a:r>
            <a:r>
              <a:rPr lang="pt-PT" sz="1200" dirty="0">
                <a:solidFill>
                  <a:srgbClr val="FFFFFF"/>
                </a:solidFill>
                <a:latin typeface="Nunito Light"/>
                <a:ea typeface="Nunito Light"/>
                <a:cs typeface="Nunito Light"/>
                <a:sym typeface="Nunito Light"/>
              </a:rPr>
              <a:t> a </a:t>
            </a:r>
            <a:r>
              <a:rPr lang="pt-PT" sz="1200" dirty="0" err="1">
                <a:solidFill>
                  <a:srgbClr val="FFFFFF"/>
                </a:solidFill>
                <a:latin typeface="Nunito Light"/>
                <a:ea typeface="Nunito Light"/>
                <a:cs typeface="Nunito Light"/>
                <a:sym typeface="Nunito Light"/>
              </a:rPr>
              <a:t>paying</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user</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of</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our</a:t>
            </a:r>
            <a:r>
              <a:rPr lang="pt-PT" sz="1200" dirty="0">
                <a:solidFill>
                  <a:srgbClr val="FFFFFF"/>
                </a:solidFill>
                <a:latin typeface="Nunito Light"/>
                <a:ea typeface="Nunito Light"/>
                <a:cs typeface="Nunito Light"/>
                <a:sym typeface="Nunito Light"/>
              </a:rPr>
              <a:t> </a:t>
            </a:r>
            <a:r>
              <a:rPr lang="pt-PT" sz="1200" dirty="0" err="1">
                <a:solidFill>
                  <a:srgbClr val="FFFFFF"/>
                </a:solidFill>
                <a:latin typeface="Nunito Light"/>
                <a:ea typeface="Nunito Light"/>
                <a:cs typeface="Nunito Light"/>
                <a:sym typeface="Nunito Light"/>
              </a:rPr>
              <a:t>product</a:t>
            </a:r>
            <a:br>
              <a:rPr lang="pt-PT" sz="1400" dirty="0">
                <a:solidFill>
                  <a:srgbClr val="FFFFFF"/>
                </a:solidFill>
                <a:latin typeface="Nunito Light"/>
                <a:sym typeface="Nunito Light"/>
              </a:rPr>
            </a:br>
            <a:br>
              <a:rPr lang="pt-PT" sz="1100" dirty="0">
                <a:solidFill>
                  <a:srgbClr val="FFFFFF"/>
                </a:solidFill>
                <a:latin typeface="Nunito Light"/>
                <a:sym typeface="Nunito Light"/>
              </a:rPr>
            </a:br>
            <a:endParaRPr sz="1400" dirty="0">
              <a:solidFill>
                <a:srgbClr val="FFFFFF"/>
              </a:solidFill>
              <a:latin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1581608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341975" y="1656600"/>
            <a:ext cx="7532700" cy="18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Back to the basics of product management, identify your customer and their pain points: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taxis used for?</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the characteristics of the users that leverage them?</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existing pain points with taxis?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the existing pain points with digital ride-sharing services?</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algn="l"/>
            <a:r>
              <a:rPr lang="en" sz="3600" dirty="0">
                <a:solidFill>
                  <a:schemeClr val="lt1"/>
                </a:solidFill>
                <a:latin typeface="Nunito Light"/>
                <a:ea typeface="Nunito Light"/>
                <a:cs typeface="Nunito Light"/>
                <a:sym typeface="Nunito Light"/>
              </a:rPr>
              <a:t>Answer Slide</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lvl="0" algn="l"/>
            <a:r>
              <a:rPr lang="pt-PT" sz="1200" b="1" u="sng" dirty="0">
                <a:solidFill>
                  <a:srgbClr val="FFFFFF"/>
                </a:solidFill>
                <a:latin typeface="Nunito Light"/>
                <a:sym typeface="Nunito Light"/>
              </a:rPr>
              <a:t>GUA01 - </a:t>
            </a:r>
            <a:r>
              <a:rPr lang="en-GB" sz="1200" b="1" u="sng" dirty="0">
                <a:solidFill>
                  <a:srgbClr val="FFFFFF"/>
                </a:solidFill>
                <a:latin typeface="Nunito Light"/>
              </a:rPr>
              <a:t>Users gain brand and service awareness</a:t>
            </a:r>
            <a:endParaRPr sz="1200" u="sng" dirty="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idx="4294967295"/>
          </p:nvPr>
        </p:nvSpPr>
        <p:spPr>
          <a:xfrm>
            <a:off x="4711700" y="3203575"/>
            <a:ext cx="4432300" cy="1277938"/>
          </a:xfrm>
          <a:prstGeom prst="rect">
            <a:avLst/>
          </a:prstGeom>
        </p:spPr>
        <p:txBody>
          <a:bodyPr spcFirstLastPara="1" wrap="square" lIns="91425" tIns="91425" rIns="91425" bIns="91425" anchor="t" anchorCtr="0">
            <a:noAutofit/>
          </a:bodyPr>
          <a:lstStyle/>
          <a:p>
            <a:pPr algn="l"/>
            <a:r>
              <a:rPr lang="pt-PT" sz="1800" b="1" u="sng" dirty="0">
                <a:solidFill>
                  <a:srgbClr val="FFFFFF"/>
                </a:solidFill>
                <a:latin typeface="Nunito Light"/>
                <a:ea typeface="Nunito Light"/>
                <a:cs typeface="Nunito Light"/>
                <a:sym typeface="Nunito Light"/>
              </a:rPr>
              <a:t>GUA01</a:t>
            </a:r>
            <a:r>
              <a:rPr lang="pt-PT" sz="1800" b="1" dirty="0">
                <a:solidFill>
                  <a:srgbClr val="FFFFFF"/>
                </a:solidFill>
                <a:latin typeface="Nunito Light"/>
                <a:sym typeface="Nunito Light"/>
              </a:rPr>
              <a:t>: </a:t>
            </a:r>
            <a:r>
              <a:rPr lang="en-GB" sz="1800" b="1" dirty="0">
                <a:solidFill>
                  <a:srgbClr val="FFFFFF"/>
                </a:solidFill>
                <a:latin typeface="Nunito Light"/>
              </a:rPr>
              <a:t>Users gain brand and service awareness</a:t>
            </a:r>
            <a:br>
              <a:rPr lang="pt-PT" sz="1800" b="1" u="sng" dirty="0">
                <a:solidFill>
                  <a:srgbClr val="FFFFFF"/>
                </a:solidFill>
                <a:latin typeface="Nunito Light"/>
                <a:ea typeface="Nunito Light"/>
                <a:cs typeface="Nunito Light"/>
                <a:sym typeface="Nunito Light"/>
              </a:rPr>
            </a:br>
            <a:br>
              <a:rPr lang="pt-PT" sz="1800" b="1" u="sng" dirty="0">
                <a:solidFill>
                  <a:srgbClr val="FFFFFF"/>
                </a:solidFill>
                <a:latin typeface="Nunito Light"/>
                <a:ea typeface="Nunito Light"/>
                <a:cs typeface="Nunito Light"/>
                <a:sym typeface="Nunito Light"/>
              </a:rPr>
            </a:br>
            <a:r>
              <a:rPr lang="pt-PT" sz="1200" b="1" dirty="0">
                <a:solidFill>
                  <a:srgbClr val="FFFFFF"/>
                </a:solidFill>
                <a:latin typeface="Nunito Light"/>
                <a:sym typeface="Nunito Light"/>
              </a:rPr>
              <a:t>-&gt;</a:t>
            </a:r>
            <a:br>
              <a:rPr lang="en-GB" dirty="0"/>
            </a:br>
            <a:br>
              <a:rPr lang="pt-PT" sz="1200" b="1" dirty="0">
                <a:solidFill>
                  <a:srgbClr val="FFFFFF"/>
                </a:solidFill>
                <a:latin typeface="Nunito Light"/>
                <a:ea typeface="Nunito Light"/>
                <a:cs typeface="Nunito Light"/>
                <a:sym typeface="Nunito Light"/>
              </a:rPr>
            </a:br>
            <a:br>
              <a:rPr lang="pt-PT" sz="1100" dirty="0">
                <a:solidFill>
                  <a:srgbClr val="FFFFFF"/>
                </a:solidFill>
                <a:latin typeface="Nunito Light"/>
                <a:sym typeface="Nunito Light"/>
              </a:rPr>
            </a:br>
            <a:endParaRPr sz="1400" dirty="0">
              <a:solidFill>
                <a:srgbClr val="FFFFFF"/>
              </a:solidFill>
              <a:latin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pic>
        <p:nvPicPr>
          <p:cNvPr id="1026" name="Picture 2" descr="Product launch marketing plan">
            <a:extLst>
              <a:ext uri="{FF2B5EF4-FFF2-40B4-BE49-F238E27FC236}">
                <a16:creationId xmlns:a16="http://schemas.microsoft.com/office/drawing/2014/main" id="{344A502A-5656-CB4E-AF6F-226940D6A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016" y="1984428"/>
            <a:ext cx="5380892" cy="28053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85AB3EB-AB8C-4945-88AF-2CF414FD07C0}"/>
              </a:ext>
            </a:extLst>
          </p:cNvPr>
          <p:cNvSpPr/>
          <p:nvPr/>
        </p:nvSpPr>
        <p:spPr>
          <a:xfrm>
            <a:off x="4281854" y="4774517"/>
            <a:ext cx="4572000" cy="338554"/>
          </a:xfrm>
          <a:prstGeom prst="rect">
            <a:avLst/>
          </a:prstGeom>
        </p:spPr>
        <p:txBody>
          <a:bodyPr>
            <a:spAutoFit/>
          </a:bodyPr>
          <a:lstStyle/>
          <a:p>
            <a:r>
              <a:rPr lang="en-PT" sz="800" i="1" dirty="0">
                <a:solidFill>
                  <a:schemeClr val="bg1"/>
                </a:solidFill>
              </a:rPr>
              <a:t>Source: https://www.smartinsights.com/traffic-building-strategy/campaign-planning/structure-product-launch-campaign/</a:t>
            </a:r>
          </a:p>
        </p:txBody>
      </p:sp>
      <p:sp>
        <p:nvSpPr>
          <p:cNvPr id="3" name="Rectangle 2">
            <a:extLst>
              <a:ext uri="{FF2B5EF4-FFF2-40B4-BE49-F238E27FC236}">
                <a16:creationId xmlns:a16="http://schemas.microsoft.com/office/drawing/2014/main" id="{B80DA593-AC79-5046-8706-D368B5351BE9}"/>
              </a:ext>
            </a:extLst>
          </p:cNvPr>
          <p:cNvSpPr/>
          <p:nvPr/>
        </p:nvSpPr>
        <p:spPr>
          <a:xfrm>
            <a:off x="262050" y="1999379"/>
            <a:ext cx="3182816" cy="2677656"/>
          </a:xfrm>
          <a:prstGeom prst="rect">
            <a:avLst/>
          </a:prstGeom>
        </p:spPr>
        <p:txBody>
          <a:bodyPr wrap="square">
            <a:spAutoFit/>
          </a:bodyPr>
          <a:lstStyle/>
          <a:p>
            <a:pPr algn="just"/>
            <a:r>
              <a:rPr lang="en-PT" dirty="0">
                <a:solidFill>
                  <a:schemeClr val="bg1"/>
                </a:solidFill>
              </a:rPr>
              <a:t>It is evident in the literature and based on common sense that having a brand that is known, solid in the market and respectable for its service is halfway to attracting and acquiring new customers.</a:t>
            </a:r>
          </a:p>
          <a:p>
            <a:pPr algn="just"/>
            <a:endParaRPr lang="en-PT" dirty="0">
              <a:solidFill>
                <a:schemeClr val="bg1"/>
              </a:solidFill>
            </a:endParaRPr>
          </a:p>
          <a:p>
            <a:pPr algn="just"/>
            <a:r>
              <a:rPr lang="en-PT" dirty="0">
                <a:solidFill>
                  <a:schemeClr val="bg1"/>
                </a:solidFill>
              </a:rPr>
              <a:t>When a product is launched, there should be a big bet and investment in markting campains, advertising and the brand in several channels, such as media, radio, among others.</a:t>
            </a:r>
          </a:p>
        </p:txBody>
      </p:sp>
    </p:spTree>
    <p:extLst>
      <p:ext uri="{BB962C8B-B14F-4D97-AF65-F5344CB8AC3E}">
        <p14:creationId xmlns:p14="http://schemas.microsoft.com/office/powerpoint/2010/main" val="9016811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17"/>
        <p:cNvGrpSpPr/>
        <p:nvPr/>
      </p:nvGrpSpPr>
      <p:grpSpPr>
        <a:xfrm>
          <a:off x="0" y="0"/>
          <a:ext cx="0" cy="0"/>
          <a:chOff x="0" y="0"/>
          <a:chExt cx="0" cy="0"/>
        </a:xfrm>
      </p:grpSpPr>
      <p:sp>
        <p:nvSpPr>
          <p:cNvPr id="218" name="Google Shape;218;p44"/>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Formulate 3-5 Key Performance Indicators (KPIs), to measure if the product is heading towards the right direction based on your objective</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8A71"/>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algn="l"/>
            <a:r>
              <a:rPr lang="en" sz="3600" dirty="0">
                <a:solidFill>
                  <a:srgbClr val="855C53"/>
                </a:solidFill>
                <a:latin typeface="Nunito Light"/>
                <a:ea typeface="Nunito Light"/>
                <a:cs typeface="Nunito Light"/>
                <a:sym typeface="Nunito Light"/>
              </a:rPr>
              <a:t>Answer Slide</a:t>
            </a:r>
            <a:endParaRPr sz="1800" dirty="0">
              <a:solidFill>
                <a:srgbClr val="855C5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lvl="0" algn="l"/>
            <a:r>
              <a:rPr lang="pt-PT" sz="1200" b="1" u="sng" dirty="0" err="1">
                <a:solidFill>
                  <a:schemeClr val="tx1"/>
                </a:solidFill>
                <a:latin typeface="Nunito Light"/>
                <a:sym typeface="Nunito Light"/>
              </a:rPr>
              <a:t>KPI’s</a:t>
            </a:r>
            <a:r>
              <a:rPr lang="pt-PT" sz="1200" b="1" u="sng" dirty="0">
                <a:solidFill>
                  <a:schemeClr val="tx1"/>
                </a:solidFill>
                <a:latin typeface="Nunito Light"/>
                <a:sym typeface="Nunito Light"/>
              </a:rPr>
              <a:t> for GUA01 - </a:t>
            </a:r>
            <a:r>
              <a:rPr lang="en-GB" sz="1200" b="1" u="sng" dirty="0">
                <a:solidFill>
                  <a:schemeClr val="tx1"/>
                </a:solidFill>
                <a:latin typeface="Nunito Light"/>
              </a:rPr>
              <a:t>Users gain brand and service awareness</a:t>
            </a:r>
            <a:endParaRPr sz="1200" u="sng" dirty="0">
              <a:solidFill>
                <a:schemeClr val="tx1"/>
              </a:solidFill>
              <a:latin typeface="Nunito Light"/>
              <a:ea typeface="Nunito Light"/>
              <a:cs typeface="Nunito Light"/>
              <a:sym typeface="Nunito Light"/>
            </a:endParaRPr>
          </a:p>
        </p:txBody>
      </p:sp>
      <p:sp>
        <p:nvSpPr>
          <p:cNvPr id="3" name="Rectangle 2">
            <a:extLst>
              <a:ext uri="{FF2B5EF4-FFF2-40B4-BE49-F238E27FC236}">
                <a16:creationId xmlns:a16="http://schemas.microsoft.com/office/drawing/2014/main" id="{B80DA593-AC79-5046-8706-D368B5351BE9}"/>
              </a:ext>
            </a:extLst>
          </p:cNvPr>
          <p:cNvSpPr/>
          <p:nvPr/>
        </p:nvSpPr>
        <p:spPr>
          <a:xfrm>
            <a:off x="262049" y="1999379"/>
            <a:ext cx="8090643" cy="2154436"/>
          </a:xfrm>
          <a:prstGeom prst="rect">
            <a:avLst/>
          </a:prstGeom>
        </p:spPr>
        <p:txBody>
          <a:bodyPr wrap="square">
            <a:spAutoFit/>
          </a:bodyPr>
          <a:lstStyle/>
          <a:p>
            <a:pPr lvl="1" algn="just"/>
            <a:r>
              <a:rPr lang="en-PT" sz="1200" dirty="0">
                <a:solidFill>
                  <a:schemeClr val="tx1"/>
                </a:solidFill>
              </a:rPr>
              <a:t>	-&gt; GUA01-KPI1 - </a:t>
            </a:r>
            <a:r>
              <a:rPr lang="en-GB" sz="1200" dirty="0">
                <a:solidFill>
                  <a:schemeClr val="tx1"/>
                </a:solidFill>
              </a:rPr>
              <a:t>Customer Acquisition Cost (CAC)</a:t>
            </a:r>
            <a:endParaRPr lang="en-PT" sz="1200" dirty="0">
              <a:solidFill>
                <a:schemeClr val="tx1"/>
              </a:solidFill>
            </a:endParaRPr>
          </a:p>
          <a:p>
            <a:pPr lvl="1" algn="just"/>
            <a:endParaRPr lang="en-PT" sz="1200" dirty="0">
              <a:solidFill>
                <a:schemeClr val="tx1"/>
              </a:solidFill>
            </a:endParaRPr>
          </a:p>
          <a:p>
            <a:pPr lvl="1"/>
            <a:r>
              <a:rPr lang="en-PT" sz="1200" dirty="0">
                <a:solidFill>
                  <a:schemeClr val="tx1"/>
                </a:solidFill>
              </a:rPr>
              <a:t>	-&gt; GUA01-KPI2 - </a:t>
            </a:r>
            <a:r>
              <a:rPr lang="en-GB" sz="1200" dirty="0">
                <a:solidFill>
                  <a:schemeClr val="tx1"/>
                </a:solidFill>
              </a:rPr>
              <a:t>Active Users: </a:t>
            </a:r>
            <a:r>
              <a:rPr lang="en-PT" sz="1200" dirty="0">
                <a:solidFill>
                  <a:schemeClr val="tx1"/>
                </a:solidFill>
              </a:rPr>
              <a:t>Daily &amp; </a:t>
            </a:r>
            <a:r>
              <a:rPr lang="en-GB" sz="1200" dirty="0">
                <a:solidFill>
                  <a:schemeClr val="tx1"/>
                </a:solidFill>
              </a:rPr>
              <a:t>Monthly Active Users (DAU &amp; MAU)</a:t>
            </a:r>
            <a:endParaRPr lang="en-PT" sz="1200" dirty="0">
              <a:solidFill>
                <a:schemeClr val="tx1"/>
              </a:solidFill>
            </a:endParaRPr>
          </a:p>
          <a:p>
            <a:pPr lvl="1" algn="just"/>
            <a:endParaRPr lang="en-PT" sz="1200" dirty="0">
              <a:solidFill>
                <a:schemeClr val="tx1"/>
              </a:solidFill>
            </a:endParaRPr>
          </a:p>
          <a:p>
            <a:pPr lvl="1" algn="just"/>
            <a:r>
              <a:rPr lang="en-PT" sz="1200" dirty="0">
                <a:solidFill>
                  <a:schemeClr val="tx1"/>
                </a:solidFill>
              </a:rPr>
              <a:t>	-&gt; GUA01-KPI3 - </a:t>
            </a:r>
            <a:r>
              <a:rPr lang="en-GB" sz="1200" dirty="0">
                <a:solidFill>
                  <a:schemeClr val="tx1"/>
                </a:solidFill>
              </a:rPr>
              <a:t>Conversion Rate (CR) / App Store Optimization (ASO) </a:t>
            </a:r>
          </a:p>
          <a:p>
            <a:pPr lvl="1" algn="just"/>
            <a:endParaRPr lang="en-GB" sz="1200" dirty="0">
              <a:solidFill>
                <a:schemeClr val="tx1"/>
              </a:solidFill>
            </a:endParaRPr>
          </a:p>
          <a:p>
            <a:pPr lvl="1" algn="just"/>
            <a:r>
              <a:rPr lang="en-PT" sz="1200" dirty="0">
                <a:solidFill>
                  <a:schemeClr val="tx1"/>
                </a:solidFill>
              </a:rPr>
              <a:t>	-&gt; GUA01-KPI4 - </a:t>
            </a:r>
            <a:r>
              <a:rPr lang="en-GB" sz="1200" dirty="0">
                <a:solidFill>
                  <a:schemeClr val="tx1"/>
                </a:solidFill>
              </a:rPr>
              <a:t>Average Referral Count (ARC)</a:t>
            </a:r>
          </a:p>
          <a:p>
            <a:pPr algn="just"/>
            <a:endParaRPr lang="en-PT" sz="1200" dirty="0">
              <a:solidFill>
                <a:schemeClr val="tx1"/>
              </a:solidFill>
            </a:endParaRPr>
          </a:p>
          <a:p>
            <a:pPr algn="just"/>
            <a:endParaRPr lang="en-PT" sz="1200" dirty="0">
              <a:solidFill>
                <a:schemeClr val="tx1"/>
              </a:solidFill>
            </a:endParaRPr>
          </a:p>
          <a:p>
            <a:pPr algn="just"/>
            <a:endParaRPr lang="en-PT" sz="1200" dirty="0">
              <a:solidFill>
                <a:schemeClr val="tx1"/>
              </a:solidFill>
            </a:endParaRPr>
          </a:p>
          <a:p>
            <a:pPr algn="just"/>
            <a:r>
              <a:rPr lang="en-PT" b="1" dirty="0">
                <a:solidFill>
                  <a:schemeClr val="tx1"/>
                </a:solidFill>
              </a:rPr>
              <a:t> </a:t>
            </a:r>
          </a:p>
        </p:txBody>
      </p:sp>
    </p:spTree>
    <p:extLst>
      <p:ext uri="{BB962C8B-B14F-4D97-AF65-F5344CB8AC3E}">
        <p14:creationId xmlns:p14="http://schemas.microsoft.com/office/powerpoint/2010/main" val="3319146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8A71"/>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algn="l"/>
            <a:r>
              <a:rPr lang="en" sz="3600" dirty="0">
                <a:solidFill>
                  <a:schemeClr val="tx1"/>
                </a:solidFill>
                <a:latin typeface="Nunito Light"/>
                <a:ea typeface="Nunito Light"/>
                <a:cs typeface="Nunito Light"/>
                <a:sym typeface="Nunito Light"/>
              </a:rPr>
              <a:t>Answer Slide</a:t>
            </a:r>
            <a:endParaRPr sz="18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tx1"/>
              </a:solidFill>
              <a:latin typeface="Nunito Light"/>
              <a:ea typeface="Nunito Light"/>
              <a:cs typeface="Nunito Light"/>
              <a:sym typeface="Nunito Light"/>
            </a:endParaRPr>
          </a:p>
          <a:p>
            <a:pPr algn="l"/>
            <a:r>
              <a:rPr lang="pt-PT" sz="1200" b="1" u="sng" dirty="0">
                <a:solidFill>
                  <a:schemeClr val="tx1"/>
                </a:solidFill>
                <a:latin typeface="Nunito Light"/>
                <a:sym typeface="Nunito Light"/>
              </a:rPr>
              <a:t>GUA01 - </a:t>
            </a:r>
            <a:r>
              <a:rPr lang="en-PT" sz="1200" b="1" u="sng" dirty="0">
                <a:solidFill>
                  <a:schemeClr val="tx1"/>
                </a:solidFill>
              </a:rPr>
              <a:t>GUA01-KPI1 - </a:t>
            </a:r>
            <a:r>
              <a:rPr lang="en-GB" sz="1200" b="1" u="sng" dirty="0">
                <a:solidFill>
                  <a:schemeClr val="tx1"/>
                </a:solidFill>
              </a:rPr>
              <a:t>Customer Acquisition Cost (CAC)</a:t>
            </a:r>
            <a:r>
              <a:rPr lang="en-GB" sz="1200" b="1" dirty="0">
                <a:solidFill>
                  <a:schemeClr val="tx1"/>
                </a:solidFill>
              </a:rPr>
              <a:t> </a:t>
            </a:r>
            <a:r>
              <a:rPr lang="en-GB" sz="1200" dirty="0">
                <a:solidFill>
                  <a:schemeClr val="tx1"/>
                </a:solidFill>
              </a:rPr>
              <a:t>(part 1)</a:t>
            </a:r>
            <a:br>
              <a:rPr lang="en-PT" sz="1200" dirty="0">
                <a:solidFill>
                  <a:schemeClr val="tx1"/>
                </a:solidFill>
              </a:rPr>
            </a:br>
            <a:endParaRPr sz="1200" dirty="0">
              <a:solidFill>
                <a:schemeClr val="tx1"/>
              </a:solidFill>
              <a:latin typeface="Nunito Light"/>
              <a:ea typeface="Nunito Light"/>
              <a:cs typeface="Nunito Light"/>
              <a:sym typeface="Nunito Light"/>
            </a:endParaRPr>
          </a:p>
        </p:txBody>
      </p:sp>
      <p:sp>
        <p:nvSpPr>
          <p:cNvPr id="3" name="Rectangle 2">
            <a:extLst>
              <a:ext uri="{FF2B5EF4-FFF2-40B4-BE49-F238E27FC236}">
                <a16:creationId xmlns:a16="http://schemas.microsoft.com/office/drawing/2014/main" id="{B80DA593-AC79-5046-8706-D368B5351BE9}"/>
              </a:ext>
            </a:extLst>
          </p:cNvPr>
          <p:cNvSpPr/>
          <p:nvPr/>
        </p:nvSpPr>
        <p:spPr>
          <a:xfrm>
            <a:off x="262050" y="1445463"/>
            <a:ext cx="8090643" cy="4555093"/>
          </a:xfrm>
          <a:prstGeom prst="rect">
            <a:avLst/>
          </a:prstGeom>
        </p:spPr>
        <p:txBody>
          <a:bodyPr wrap="square">
            <a:spAutoFit/>
          </a:bodyPr>
          <a:lstStyle/>
          <a:p>
            <a:pPr fontAlgn="base"/>
            <a:r>
              <a:rPr lang="en-GB" sz="1200" dirty="0">
                <a:solidFill>
                  <a:schemeClr val="tx1"/>
                </a:solidFill>
                <a:latin typeface="Nunito Light"/>
              </a:rPr>
              <a:t>CAC is one of the most important metrics a </a:t>
            </a:r>
            <a:r>
              <a:rPr lang="en-GB" sz="1200" dirty="0" err="1">
                <a:solidFill>
                  <a:schemeClr val="tx1"/>
                </a:solidFill>
                <a:latin typeface="Nunito Light"/>
              </a:rPr>
              <a:t>startup</a:t>
            </a:r>
            <a:r>
              <a:rPr lang="en-GB" sz="1200" dirty="0">
                <a:solidFill>
                  <a:schemeClr val="tx1"/>
                </a:solidFill>
                <a:latin typeface="Nunito Light"/>
              </a:rPr>
              <a:t> can use. Here is a detailed guide to help you leverage it. Is the cost associated in convincing a customer to use our service.</a:t>
            </a:r>
            <a:endParaRPr lang="en-GB" sz="1200" b="1" dirty="0">
              <a:solidFill>
                <a:schemeClr val="tx1"/>
              </a:solidFill>
              <a:latin typeface="Nunito Light"/>
            </a:endParaRPr>
          </a:p>
          <a:p>
            <a:pPr fontAlgn="base"/>
            <a:r>
              <a:rPr lang="en-GB" sz="1200" dirty="0">
                <a:solidFill>
                  <a:schemeClr val="tx1"/>
                </a:solidFill>
                <a:latin typeface="Nunito Light"/>
              </a:rPr>
              <a:t>So, as </a:t>
            </a:r>
            <a:r>
              <a:rPr lang="en-GB" sz="1200" dirty="0" err="1">
                <a:solidFill>
                  <a:schemeClr val="tx1"/>
                </a:solidFill>
                <a:latin typeface="Nunito Light"/>
              </a:rPr>
              <a:t>Flyber</a:t>
            </a:r>
            <a:r>
              <a:rPr lang="en-GB" sz="1200" dirty="0">
                <a:solidFill>
                  <a:schemeClr val="tx1"/>
                </a:solidFill>
                <a:latin typeface="Nunito Light"/>
              </a:rPr>
              <a:t> wants to launch itself in the market, it has to get customers and to make itself known and convert them to use its services, it is important to advertise the product in different communication channels. To do this there will have to be an initial investment in the first 6 - 9 months of the year in advertising and brand awareness. To make this happen there are also costs for marketing personnel, fees to be paid to communication partners and other costs related to tools and rights. With this work the brand will be known and customers will use the service.</a:t>
            </a:r>
          </a:p>
          <a:p>
            <a:pPr fontAlgn="base"/>
            <a:endParaRPr lang="en-GB" sz="1200" dirty="0">
              <a:solidFill>
                <a:schemeClr val="tx1"/>
              </a:solidFill>
              <a:latin typeface="Nunito Light"/>
            </a:endParaRPr>
          </a:p>
          <a:p>
            <a:pPr fontAlgn="base"/>
            <a:r>
              <a:rPr lang="en-GB" sz="1200" dirty="0">
                <a:solidFill>
                  <a:schemeClr val="tx1"/>
                </a:solidFill>
                <a:latin typeface="Nunito Light"/>
              </a:rPr>
              <a:t>Any reduction in customer acquisition costs increases profit margins, so tracking this KPI over time will be of high importance.</a:t>
            </a:r>
          </a:p>
          <a:p>
            <a:pPr fontAlgn="base"/>
            <a:endParaRPr lang="en-GB" sz="1200" dirty="0">
              <a:solidFill>
                <a:schemeClr val="tx1"/>
              </a:solidFill>
              <a:latin typeface="Nunito Light"/>
            </a:endParaRPr>
          </a:p>
          <a:p>
            <a:pPr fontAlgn="base"/>
            <a:r>
              <a:rPr lang="en-GB" sz="1200" dirty="0">
                <a:solidFill>
                  <a:schemeClr val="tx1"/>
                </a:solidFill>
                <a:latin typeface="Nunito Light"/>
              </a:rPr>
              <a:t>CAC is also a valid metric for companies entering markets, and is often used to analyse product scalability. Track customer acquisition costs in each of the marketing channels? </a:t>
            </a:r>
          </a:p>
          <a:p>
            <a:pPr fontAlgn="base"/>
            <a:endParaRPr lang="en-GB" sz="1200" dirty="0">
              <a:solidFill>
                <a:schemeClr val="tx1"/>
              </a:solidFill>
              <a:latin typeface="Nunito Light"/>
            </a:endParaRPr>
          </a:p>
          <a:p>
            <a:pPr fontAlgn="base"/>
            <a:r>
              <a:rPr lang="en-GB" sz="1200" dirty="0">
                <a:solidFill>
                  <a:schemeClr val="tx1"/>
                </a:solidFill>
                <a:latin typeface="Nunito Light"/>
              </a:rPr>
              <a:t>In this way you can identify which channels have the lowest overall acquisition costs and highest conversion levels, and focus efforts there. </a:t>
            </a:r>
          </a:p>
          <a:p>
            <a:pPr fontAlgn="base"/>
            <a:r>
              <a:rPr lang="en-GB" sz="1200" dirty="0">
                <a:solidFill>
                  <a:schemeClr val="tx1"/>
                </a:solidFill>
                <a:latin typeface="Nunito Light"/>
              </a:rPr>
              <a:t>It is also important to have mechanisms in place to understand how customers are reaching us.</a:t>
            </a:r>
          </a:p>
          <a:p>
            <a:pPr fontAlgn="base"/>
            <a:endParaRPr lang="en-GB" sz="1200" dirty="0">
              <a:solidFill>
                <a:schemeClr val="tx1"/>
              </a:solidFill>
              <a:latin typeface="Nunito Light"/>
            </a:endParaRPr>
          </a:p>
          <a:p>
            <a:br>
              <a:rPr lang="en-GB" sz="1200" dirty="0">
                <a:solidFill>
                  <a:schemeClr val="tx1"/>
                </a:solidFill>
                <a:latin typeface="Nunito Light"/>
              </a:rPr>
            </a:br>
            <a:endParaRPr lang="en-GB" sz="1200" dirty="0">
              <a:solidFill>
                <a:schemeClr val="tx1"/>
              </a:solidFill>
              <a:latin typeface="Nunito Light"/>
            </a:endParaRPr>
          </a:p>
          <a:p>
            <a:pPr algn="just"/>
            <a:endParaRPr lang="en-PT" sz="1200" dirty="0">
              <a:solidFill>
                <a:schemeClr val="tx1"/>
              </a:solidFill>
            </a:endParaRPr>
          </a:p>
          <a:p>
            <a:pPr algn="just"/>
            <a:endParaRPr lang="en-PT" sz="1200" dirty="0">
              <a:solidFill>
                <a:schemeClr val="tx1"/>
              </a:solidFill>
            </a:endParaRPr>
          </a:p>
          <a:p>
            <a:pPr algn="just"/>
            <a:endParaRPr lang="en-PT" sz="1200" dirty="0">
              <a:solidFill>
                <a:schemeClr val="tx1"/>
              </a:solidFill>
            </a:endParaRPr>
          </a:p>
          <a:p>
            <a:pPr algn="just"/>
            <a:r>
              <a:rPr lang="en-PT" b="1" dirty="0">
                <a:solidFill>
                  <a:schemeClr val="tx1"/>
                </a:solidFill>
              </a:rPr>
              <a:t> </a:t>
            </a:r>
          </a:p>
        </p:txBody>
      </p:sp>
    </p:spTree>
    <p:extLst>
      <p:ext uri="{BB962C8B-B14F-4D97-AF65-F5344CB8AC3E}">
        <p14:creationId xmlns:p14="http://schemas.microsoft.com/office/powerpoint/2010/main" val="2796255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8A71"/>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algn="l"/>
            <a:r>
              <a:rPr lang="en" sz="3600" dirty="0">
                <a:solidFill>
                  <a:schemeClr val="tx1"/>
                </a:solidFill>
                <a:latin typeface="Nunito Light"/>
                <a:ea typeface="Nunito Light"/>
                <a:cs typeface="Nunito Light"/>
                <a:sym typeface="Nunito Light"/>
              </a:rPr>
              <a:t>Answer Slide</a:t>
            </a:r>
            <a:endParaRPr sz="18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tx1"/>
              </a:solidFill>
              <a:latin typeface="Nunito Light"/>
              <a:ea typeface="Nunito Light"/>
              <a:cs typeface="Nunito Light"/>
              <a:sym typeface="Nunito Light"/>
            </a:endParaRPr>
          </a:p>
          <a:p>
            <a:pPr algn="l"/>
            <a:r>
              <a:rPr lang="pt-PT" sz="1200" b="1" u="sng" dirty="0">
                <a:solidFill>
                  <a:schemeClr val="tx1"/>
                </a:solidFill>
                <a:latin typeface="+mj-lt"/>
                <a:sym typeface="Nunito Light"/>
              </a:rPr>
              <a:t>GUA01</a:t>
            </a:r>
            <a:r>
              <a:rPr lang="pt-PT" sz="1200" b="1" u="sng" dirty="0">
                <a:solidFill>
                  <a:schemeClr val="tx1"/>
                </a:solidFill>
                <a:latin typeface="Nunito Light"/>
                <a:sym typeface="Nunito Light"/>
              </a:rPr>
              <a:t> - </a:t>
            </a:r>
            <a:r>
              <a:rPr lang="en-PT" sz="1200" b="1" u="sng" dirty="0">
                <a:solidFill>
                  <a:schemeClr val="tx1"/>
                </a:solidFill>
              </a:rPr>
              <a:t>GUA01-KPI1 - </a:t>
            </a:r>
            <a:r>
              <a:rPr lang="en-GB" sz="1200" b="1" u="sng" dirty="0">
                <a:solidFill>
                  <a:schemeClr val="tx1"/>
                </a:solidFill>
              </a:rPr>
              <a:t>Customer Acquisition Cost (CAC)</a:t>
            </a:r>
            <a:r>
              <a:rPr lang="en-GB" sz="1200" b="1" dirty="0">
                <a:solidFill>
                  <a:schemeClr val="tx1"/>
                </a:solidFill>
              </a:rPr>
              <a:t> </a:t>
            </a:r>
            <a:r>
              <a:rPr lang="en-GB" sz="1200" dirty="0">
                <a:solidFill>
                  <a:schemeClr val="tx1"/>
                </a:solidFill>
              </a:rPr>
              <a:t>(part 2)</a:t>
            </a:r>
            <a:br>
              <a:rPr lang="en-PT" sz="1200" b="1" u="sng" dirty="0">
                <a:solidFill>
                  <a:schemeClr val="tx1"/>
                </a:solidFill>
              </a:rPr>
            </a:br>
            <a:br>
              <a:rPr lang="en-PT" sz="1200" b="1" u="sng" dirty="0">
                <a:solidFill>
                  <a:schemeClr val="tx1"/>
                </a:solidFill>
              </a:rPr>
            </a:br>
            <a:endParaRPr sz="1200" b="1" u="sng" dirty="0">
              <a:solidFill>
                <a:schemeClr val="tx1"/>
              </a:solidFill>
              <a:latin typeface="Nunito Light"/>
              <a:ea typeface="Nunito Light"/>
              <a:cs typeface="Nunito Light"/>
              <a:sym typeface="Nunito Light"/>
            </a:endParaRPr>
          </a:p>
        </p:txBody>
      </p:sp>
      <p:sp>
        <p:nvSpPr>
          <p:cNvPr id="3" name="Rectangle 2">
            <a:extLst>
              <a:ext uri="{FF2B5EF4-FFF2-40B4-BE49-F238E27FC236}">
                <a16:creationId xmlns:a16="http://schemas.microsoft.com/office/drawing/2014/main" id="{B80DA593-AC79-5046-8706-D368B5351BE9}"/>
              </a:ext>
            </a:extLst>
          </p:cNvPr>
          <p:cNvSpPr/>
          <p:nvPr/>
        </p:nvSpPr>
        <p:spPr>
          <a:xfrm>
            <a:off x="4640614" y="2050109"/>
            <a:ext cx="4241338" cy="1015663"/>
          </a:xfrm>
          <a:prstGeom prst="rect">
            <a:avLst/>
          </a:prstGeom>
        </p:spPr>
        <p:txBody>
          <a:bodyPr wrap="square">
            <a:spAutoFit/>
          </a:bodyPr>
          <a:lstStyle/>
          <a:p>
            <a:pPr fontAlgn="base"/>
            <a:r>
              <a:rPr lang="en-GB" sz="1200" dirty="0">
                <a:solidFill>
                  <a:schemeClr val="tx1"/>
                </a:solidFill>
              </a:rPr>
              <a:t>How do you measure CAC?</a:t>
            </a:r>
          </a:p>
          <a:p>
            <a:pPr fontAlgn="base"/>
            <a:r>
              <a:rPr lang="en-GB" sz="1200" i="1" dirty="0">
                <a:solidFill>
                  <a:schemeClr val="tx1"/>
                </a:solidFill>
              </a:rPr>
              <a:t>In simple terms, I can calculate your CAC by dividing total acquisition spend (sales and marketing costs) in any given period by the number of customers gained in that same period:</a:t>
            </a:r>
          </a:p>
        </p:txBody>
      </p:sp>
      <p:pic>
        <p:nvPicPr>
          <p:cNvPr id="4" name="Picture 3">
            <a:extLst>
              <a:ext uri="{FF2B5EF4-FFF2-40B4-BE49-F238E27FC236}">
                <a16:creationId xmlns:a16="http://schemas.microsoft.com/office/drawing/2014/main" id="{744D99A1-021C-3D46-981A-2C384DB328A4}"/>
              </a:ext>
            </a:extLst>
          </p:cNvPr>
          <p:cNvPicPr>
            <a:picLocks noChangeAspect="1"/>
          </p:cNvPicPr>
          <p:nvPr/>
        </p:nvPicPr>
        <p:blipFill>
          <a:blip r:embed="rId3"/>
          <a:stretch>
            <a:fillRect/>
          </a:stretch>
        </p:blipFill>
        <p:spPr>
          <a:xfrm>
            <a:off x="4704159" y="3050619"/>
            <a:ext cx="4177793" cy="1757485"/>
          </a:xfrm>
          <a:prstGeom prst="rect">
            <a:avLst/>
          </a:prstGeom>
        </p:spPr>
      </p:pic>
      <p:sp>
        <p:nvSpPr>
          <p:cNvPr id="5" name="Rectangle 4">
            <a:extLst>
              <a:ext uri="{FF2B5EF4-FFF2-40B4-BE49-F238E27FC236}">
                <a16:creationId xmlns:a16="http://schemas.microsoft.com/office/drawing/2014/main" id="{78F7C767-FA74-914A-86A8-1053D5066A93}"/>
              </a:ext>
            </a:extLst>
          </p:cNvPr>
          <p:cNvSpPr/>
          <p:nvPr/>
        </p:nvSpPr>
        <p:spPr>
          <a:xfrm>
            <a:off x="5064370" y="4928056"/>
            <a:ext cx="4572000" cy="215444"/>
          </a:xfrm>
          <a:prstGeom prst="rect">
            <a:avLst/>
          </a:prstGeom>
        </p:spPr>
        <p:txBody>
          <a:bodyPr>
            <a:spAutoFit/>
          </a:bodyPr>
          <a:lstStyle/>
          <a:p>
            <a:r>
              <a:rPr lang="en-PT" sz="800" i="1" dirty="0">
                <a:solidFill>
                  <a:schemeClr val="bg1"/>
                </a:solidFill>
              </a:rPr>
              <a:t>Source: https://five23.io/blog/knowing-your-customer-acquisition-cost/</a:t>
            </a:r>
          </a:p>
        </p:txBody>
      </p:sp>
      <p:sp>
        <p:nvSpPr>
          <p:cNvPr id="2" name="Rectangle 1">
            <a:extLst>
              <a:ext uri="{FF2B5EF4-FFF2-40B4-BE49-F238E27FC236}">
                <a16:creationId xmlns:a16="http://schemas.microsoft.com/office/drawing/2014/main" id="{D5431EE6-7AE3-2F40-BA4D-3930E69A647A}"/>
              </a:ext>
            </a:extLst>
          </p:cNvPr>
          <p:cNvSpPr/>
          <p:nvPr/>
        </p:nvSpPr>
        <p:spPr>
          <a:xfrm>
            <a:off x="262047" y="1434792"/>
            <a:ext cx="4442111" cy="3785652"/>
          </a:xfrm>
          <a:prstGeom prst="rect">
            <a:avLst/>
          </a:prstGeom>
        </p:spPr>
        <p:txBody>
          <a:bodyPr wrap="square">
            <a:spAutoFit/>
          </a:bodyPr>
          <a:lstStyle/>
          <a:p>
            <a:r>
              <a:rPr lang="en-PT" sz="1200" dirty="0">
                <a:solidFill>
                  <a:schemeClr val="tx1"/>
                </a:solidFill>
              </a:rPr>
              <a:t>As it is still complicated due to lack of information to assess costs, we want to consider that per month we have a </a:t>
            </a:r>
            <a:r>
              <a:rPr lang="en-GB" sz="1200" dirty="0">
                <a:solidFill>
                  <a:schemeClr val="tx1"/>
                </a:solidFill>
              </a:rPr>
              <a:t>available</a:t>
            </a:r>
            <a:r>
              <a:rPr lang="en-PT" sz="1200" dirty="0">
                <a:solidFill>
                  <a:schemeClr val="tx1"/>
                </a:solidFill>
              </a:rPr>
              <a:t> amount to spend on marketing. </a:t>
            </a:r>
          </a:p>
          <a:p>
            <a:endParaRPr lang="en-PT" sz="1200" dirty="0">
              <a:solidFill>
                <a:schemeClr val="tx1"/>
              </a:solidFill>
            </a:endParaRPr>
          </a:p>
          <a:p>
            <a:r>
              <a:rPr lang="en-PT" sz="1200" dirty="0">
                <a:solidFill>
                  <a:schemeClr val="tx1"/>
                </a:solidFill>
              </a:rPr>
              <a:t>Assumptions: </a:t>
            </a:r>
          </a:p>
          <a:p>
            <a:r>
              <a:rPr lang="en-PT" sz="1200" dirty="0">
                <a:solidFill>
                  <a:schemeClr val="tx1"/>
                </a:solidFill>
              </a:rPr>
              <a:t>Total Spend per Month: markting and advertising: 15.000$; salary: 10.000$ (2 people); tools: 1000$</a:t>
            </a:r>
          </a:p>
          <a:p>
            <a:endParaRPr lang="en-PT" sz="1200" dirty="0">
              <a:solidFill>
                <a:schemeClr val="tx1"/>
              </a:solidFill>
            </a:endParaRPr>
          </a:p>
          <a:p>
            <a:r>
              <a:rPr lang="en-PT" sz="1200" dirty="0">
                <a:solidFill>
                  <a:schemeClr val="tx1"/>
                </a:solidFill>
              </a:rPr>
              <a:t>Thus, per month we have a cost of 26.000$.</a:t>
            </a:r>
          </a:p>
          <a:p>
            <a:endParaRPr lang="en-PT" sz="1200" dirty="0">
              <a:solidFill>
                <a:schemeClr val="tx1"/>
              </a:solidFill>
            </a:endParaRPr>
          </a:p>
          <a:p>
            <a:r>
              <a:rPr lang="en-PT" sz="1200" dirty="0">
                <a:solidFill>
                  <a:schemeClr val="tx1"/>
                </a:solidFill>
              </a:rPr>
              <a:t>In the first 6 months we have a cost of 6*26.000$, which we want to convert into 10.000 customers.</a:t>
            </a:r>
          </a:p>
          <a:p>
            <a:r>
              <a:rPr lang="en-PT" sz="1200" dirty="0">
                <a:solidFill>
                  <a:schemeClr val="tx1"/>
                </a:solidFill>
              </a:rPr>
              <a:t>This scenario has a CAC of 15.6$.</a:t>
            </a:r>
          </a:p>
          <a:p>
            <a:endParaRPr lang="en-PT" sz="1200" dirty="0">
              <a:solidFill>
                <a:schemeClr val="tx1"/>
              </a:solidFill>
            </a:endParaRPr>
          </a:p>
          <a:p>
            <a:r>
              <a:rPr lang="en-PT" sz="1200" dirty="0">
                <a:solidFill>
                  <a:schemeClr val="tx1"/>
                </a:solidFill>
              </a:rPr>
              <a:t>At the end of the 9 months we want 13.000 customers. By the end of 12 months, we want 20.000 customers, drastically reducing advertising costs and assuming that referrals are a strong means of attracting, converting, and continuously using the services. We therefore seek to measure this number with other KPIs presented below.</a:t>
            </a:r>
          </a:p>
        </p:txBody>
      </p:sp>
    </p:spTree>
    <p:extLst>
      <p:ext uri="{BB962C8B-B14F-4D97-AF65-F5344CB8AC3E}">
        <p14:creationId xmlns:p14="http://schemas.microsoft.com/office/powerpoint/2010/main" val="30316055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8A71"/>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algn="l"/>
            <a:r>
              <a:rPr lang="en" sz="3600" dirty="0">
                <a:solidFill>
                  <a:schemeClr val="tx1"/>
                </a:solidFill>
                <a:latin typeface="Nunito Light"/>
                <a:ea typeface="Nunito Light"/>
                <a:cs typeface="Nunito Light"/>
                <a:sym typeface="Nunito Light"/>
              </a:rPr>
              <a:t>Answer Slide</a:t>
            </a:r>
            <a:endParaRPr sz="18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tx1"/>
              </a:solidFill>
              <a:latin typeface="Nunito Light"/>
              <a:ea typeface="Nunito Light"/>
              <a:cs typeface="Nunito Light"/>
              <a:sym typeface="Nunito Light"/>
            </a:endParaRPr>
          </a:p>
          <a:p>
            <a:pPr algn="l"/>
            <a:r>
              <a:rPr lang="en-PT" sz="1200" b="1" u="sng" dirty="0">
                <a:solidFill>
                  <a:schemeClr val="tx1"/>
                </a:solidFill>
              </a:rPr>
              <a:t>GUA01-KPI2 - </a:t>
            </a:r>
            <a:r>
              <a:rPr lang="en-GB" sz="1200" b="1" u="sng" dirty="0">
                <a:solidFill>
                  <a:schemeClr val="tx1"/>
                </a:solidFill>
              </a:rPr>
              <a:t>Active Users: </a:t>
            </a:r>
            <a:r>
              <a:rPr lang="en-PT" sz="1200" b="1" u="sng" dirty="0">
                <a:solidFill>
                  <a:schemeClr val="tx1"/>
                </a:solidFill>
              </a:rPr>
              <a:t>Daily &amp; </a:t>
            </a:r>
            <a:r>
              <a:rPr lang="en-GB" sz="1200" b="1" u="sng" dirty="0">
                <a:solidFill>
                  <a:schemeClr val="tx1"/>
                </a:solidFill>
              </a:rPr>
              <a:t>Monthly Active Users (DAU &amp; MAU &amp; ADAU)</a:t>
            </a:r>
            <a:br>
              <a:rPr lang="en-PT" sz="1200" u="sng" dirty="0">
                <a:solidFill>
                  <a:schemeClr val="tx1"/>
                </a:solidFill>
              </a:rPr>
            </a:br>
            <a:endParaRPr sz="1200" u="sng" dirty="0">
              <a:solidFill>
                <a:schemeClr val="tx1"/>
              </a:solidFill>
              <a:latin typeface="Nunito Light"/>
              <a:ea typeface="Nunito Light"/>
              <a:cs typeface="Nunito Light"/>
              <a:sym typeface="Nunito Light"/>
            </a:endParaRPr>
          </a:p>
        </p:txBody>
      </p:sp>
      <p:sp>
        <p:nvSpPr>
          <p:cNvPr id="3" name="Rectangle 2">
            <a:extLst>
              <a:ext uri="{FF2B5EF4-FFF2-40B4-BE49-F238E27FC236}">
                <a16:creationId xmlns:a16="http://schemas.microsoft.com/office/drawing/2014/main" id="{B80DA593-AC79-5046-8706-D368B5351BE9}"/>
              </a:ext>
            </a:extLst>
          </p:cNvPr>
          <p:cNvSpPr/>
          <p:nvPr/>
        </p:nvSpPr>
        <p:spPr>
          <a:xfrm>
            <a:off x="262050" y="1357541"/>
            <a:ext cx="8090643" cy="3785652"/>
          </a:xfrm>
          <a:prstGeom prst="rect">
            <a:avLst/>
          </a:prstGeom>
        </p:spPr>
        <p:txBody>
          <a:bodyPr wrap="square">
            <a:spAutoFit/>
          </a:bodyPr>
          <a:lstStyle/>
          <a:p>
            <a:pPr fontAlgn="base"/>
            <a:r>
              <a:rPr lang="en-GB" sz="1200" dirty="0">
                <a:solidFill>
                  <a:schemeClr val="tx1"/>
                </a:solidFill>
              </a:rPr>
              <a:t>This KPI, or set of metrics that allows us to calculate and measure the number of customers, is very important to measure the impact of our service and how much we are able to convert users, either through the strong investment we made in marketing, either by the strong possibility of providing a service of excellence and the highest referrals. Now we should mention that the core of the service provided is a taxi trip, but no less important is only possible through the use of technology, in this case specifically an APP for smartphone and the web site (Desktop or Mobile).</a:t>
            </a:r>
          </a:p>
          <a:p>
            <a:pPr fontAlgn="base"/>
            <a:endParaRPr lang="en-GB" sz="1200" dirty="0">
              <a:solidFill>
                <a:schemeClr val="tx1"/>
              </a:solidFill>
            </a:endParaRPr>
          </a:p>
          <a:p>
            <a:pPr fontAlgn="base"/>
            <a:r>
              <a:rPr lang="en-GB" sz="1200" dirty="0">
                <a:solidFill>
                  <a:schemeClr val="tx1"/>
                </a:solidFill>
              </a:rPr>
              <a:t>Roughly speaking, this metric will allow us to measure customer traction through active users on our platforms. And when these metrics show growth, it means that the app or site is getting more traction. This metric will be analysed over different time periods:</a:t>
            </a:r>
          </a:p>
          <a:p>
            <a:pPr fontAlgn="base"/>
            <a:r>
              <a:rPr lang="en-GB" sz="1200" dirty="0">
                <a:solidFill>
                  <a:schemeClr val="tx1"/>
                </a:solidFill>
              </a:rPr>
              <a:t>-&gt; MAU - the number of users using the app in a particular month. </a:t>
            </a:r>
            <a:r>
              <a:rPr lang="en-GB" sz="1200" b="1" dirty="0">
                <a:solidFill>
                  <a:schemeClr val="tx1"/>
                </a:solidFill>
              </a:rPr>
              <a:t>Target for DAU</a:t>
            </a:r>
            <a:r>
              <a:rPr lang="en-GB" sz="1200" dirty="0">
                <a:solidFill>
                  <a:schemeClr val="tx1"/>
                </a:solidFill>
              </a:rPr>
              <a:t>: 700</a:t>
            </a:r>
          </a:p>
          <a:p>
            <a:pPr fontAlgn="base"/>
            <a:r>
              <a:rPr lang="en-GB" sz="1200" dirty="0">
                <a:solidFill>
                  <a:schemeClr val="tx1"/>
                </a:solidFill>
              </a:rPr>
              <a:t>-&gt; DAU - the number of users using the app on a particular day. </a:t>
            </a:r>
            <a:r>
              <a:rPr lang="en-GB" sz="1200" b="1" dirty="0">
                <a:solidFill>
                  <a:schemeClr val="tx1"/>
                </a:solidFill>
              </a:rPr>
              <a:t>Target for MAU</a:t>
            </a:r>
            <a:r>
              <a:rPr lang="en-GB" sz="1200" dirty="0">
                <a:solidFill>
                  <a:schemeClr val="tx1"/>
                </a:solidFill>
              </a:rPr>
              <a:t>: 2000</a:t>
            </a:r>
          </a:p>
          <a:p>
            <a:pPr fontAlgn="base"/>
            <a:endParaRPr lang="en-GB" sz="1200" dirty="0">
              <a:solidFill>
                <a:schemeClr val="tx1"/>
              </a:solidFill>
            </a:endParaRPr>
          </a:p>
          <a:p>
            <a:pPr fontAlgn="base"/>
            <a:r>
              <a:rPr lang="en-GB" sz="1200" dirty="0">
                <a:solidFill>
                  <a:schemeClr val="tx1"/>
                </a:solidFill>
              </a:rPr>
              <a:t>Thus, it is intended that in the first 6 months there will be 10,000 customers.</a:t>
            </a:r>
          </a:p>
          <a:p>
            <a:pPr fontAlgn="base"/>
            <a:endParaRPr lang="en-GB" sz="1200" dirty="0">
              <a:solidFill>
                <a:schemeClr val="tx1"/>
              </a:solidFill>
            </a:endParaRPr>
          </a:p>
          <a:p>
            <a:pPr fontAlgn="base"/>
            <a:r>
              <a:rPr lang="en-GB" sz="1200" dirty="0">
                <a:solidFill>
                  <a:schemeClr val="tx1"/>
                </a:solidFill>
              </a:rPr>
              <a:t>And finally we get another metric based on MAU and DAU:</a:t>
            </a:r>
          </a:p>
          <a:p>
            <a:pPr fontAlgn="base"/>
            <a:r>
              <a:rPr lang="en-GB" sz="1200" dirty="0">
                <a:solidFill>
                  <a:schemeClr val="tx1"/>
                </a:solidFill>
              </a:rPr>
              <a:t>-&gt; DAU/MAU is a popular metric for customer </a:t>
            </a:r>
            <a:r>
              <a:rPr lang="en-GB" sz="1200" dirty="0">
                <a:solidFill>
                  <a:schemeClr val="tx1"/>
                </a:solidFill>
                <a:hlinkClick r:id="rId3">
                  <a:extLst>
                    <a:ext uri="{A12FA001-AC4F-418D-AE19-62706E023703}">
                      <ahyp:hlinkClr xmlns:ahyp="http://schemas.microsoft.com/office/drawing/2018/hyperlinkcolor" val="tx"/>
                    </a:ext>
                  </a:extLst>
                </a:hlinkClick>
              </a:rPr>
              <a:t>engagement</a:t>
            </a:r>
            <a:r>
              <a:rPr lang="en-GB" sz="1200" dirty="0">
                <a:solidFill>
                  <a:schemeClr val="tx1"/>
                </a:solidFill>
              </a:rPr>
              <a:t> - it's the ratio of your daily active users over your monthly active users, expressed as a percentage.</a:t>
            </a:r>
          </a:p>
          <a:p>
            <a:pPr fontAlgn="base"/>
            <a:endParaRPr lang="en-GB" sz="1200" dirty="0">
              <a:solidFill>
                <a:schemeClr val="tx1"/>
              </a:solidFill>
            </a:endParaRPr>
          </a:p>
          <a:p>
            <a:pPr fontAlgn="base"/>
            <a:r>
              <a:rPr lang="en-GB" sz="1200" dirty="0">
                <a:solidFill>
                  <a:schemeClr val="tx1"/>
                </a:solidFill>
              </a:rPr>
              <a:t>DAU/MAU = 700/2000 = 0,35 = 35% - The ratio of 35% basically means that the average customer of our service uses it 10 days out of 30. If it is &lt; 1% it means that all new customers only try our service once </a:t>
            </a:r>
            <a:r>
              <a:rPr lang="en-GB" sz="1200" u="sng" dirty="0">
                <a:solidFill>
                  <a:schemeClr val="tx1"/>
                </a:solidFill>
              </a:rPr>
              <a:t>and do not </a:t>
            </a:r>
            <a:r>
              <a:rPr lang="en-GB" sz="1200" u="sng">
                <a:solidFill>
                  <a:schemeClr val="tx1"/>
                </a:solidFill>
              </a:rPr>
              <a:t>return</a:t>
            </a:r>
            <a:r>
              <a:rPr lang="en-GB" sz="1200">
                <a:solidFill>
                  <a:schemeClr val="tx1"/>
                </a:solidFill>
              </a:rPr>
              <a:t>.</a:t>
            </a:r>
            <a:endParaRPr lang="en-PT" sz="1200" dirty="0">
              <a:solidFill>
                <a:schemeClr val="tx1"/>
              </a:solidFill>
            </a:endParaRPr>
          </a:p>
        </p:txBody>
      </p:sp>
    </p:spTree>
    <p:extLst>
      <p:ext uri="{BB962C8B-B14F-4D97-AF65-F5344CB8AC3E}">
        <p14:creationId xmlns:p14="http://schemas.microsoft.com/office/powerpoint/2010/main" val="13323818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8A71"/>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algn="l"/>
            <a:r>
              <a:rPr lang="en" sz="3600" dirty="0">
                <a:solidFill>
                  <a:schemeClr val="tx1"/>
                </a:solidFill>
                <a:latin typeface="Nunito Light"/>
                <a:ea typeface="Nunito Light"/>
                <a:cs typeface="Nunito Light"/>
                <a:sym typeface="Nunito Light"/>
              </a:rPr>
              <a:t>Answer Slide</a:t>
            </a:r>
            <a:endParaRPr sz="18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tx1"/>
              </a:solidFill>
              <a:latin typeface="Nunito Light"/>
              <a:ea typeface="Nunito Light"/>
              <a:cs typeface="Nunito Light"/>
              <a:sym typeface="Nunito Light"/>
            </a:endParaRPr>
          </a:p>
          <a:p>
            <a:pPr algn="l"/>
            <a:r>
              <a:rPr lang="en-PT" sz="1200" b="1" u="sng" dirty="0">
                <a:solidFill>
                  <a:schemeClr val="tx1"/>
                </a:solidFill>
              </a:rPr>
              <a:t>GUA01-KPI3 - </a:t>
            </a:r>
            <a:r>
              <a:rPr lang="en-GB" sz="1200" b="1" u="sng" dirty="0">
                <a:solidFill>
                  <a:schemeClr val="tx1"/>
                </a:solidFill>
              </a:rPr>
              <a:t>Conversion Rate (CR) / App Store Optimization (ASO)</a:t>
            </a:r>
            <a:br>
              <a:rPr lang="en-PT" sz="1200" b="1" u="sng" dirty="0">
                <a:solidFill>
                  <a:schemeClr val="tx1"/>
                </a:solidFill>
              </a:rPr>
            </a:br>
            <a:endParaRPr sz="1200" b="1" u="sng" dirty="0">
              <a:solidFill>
                <a:schemeClr val="tx1"/>
              </a:solidFill>
              <a:latin typeface="Nunito Light"/>
              <a:ea typeface="Nunito Light"/>
              <a:cs typeface="Nunito Light"/>
              <a:sym typeface="Nunito Light"/>
            </a:endParaRPr>
          </a:p>
        </p:txBody>
      </p:sp>
      <p:sp>
        <p:nvSpPr>
          <p:cNvPr id="3" name="Rectangle 2">
            <a:extLst>
              <a:ext uri="{FF2B5EF4-FFF2-40B4-BE49-F238E27FC236}">
                <a16:creationId xmlns:a16="http://schemas.microsoft.com/office/drawing/2014/main" id="{B80DA593-AC79-5046-8706-D368B5351BE9}"/>
              </a:ext>
            </a:extLst>
          </p:cNvPr>
          <p:cNvSpPr/>
          <p:nvPr/>
        </p:nvSpPr>
        <p:spPr>
          <a:xfrm>
            <a:off x="262050" y="1357541"/>
            <a:ext cx="8617321" cy="3046988"/>
          </a:xfrm>
          <a:prstGeom prst="rect">
            <a:avLst/>
          </a:prstGeom>
        </p:spPr>
        <p:txBody>
          <a:bodyPr wrap="square">
            <a:spAutoFit/>
          </a:bodyPr>
          <a:lstStyle/>
          <a:p>
            <a:pPr fontAlgn="base"/>
            <a:r>
              <a:rPr lang="en-GB" sz="1200" dirty="0">
                <a:solidFill>
                  <a:schemeClr val="tx1"/>
                </a:solidFill>
                <a:latin typeface="+mj-lt"/>
              </a:rPr>
              <a:t>Visibility of the brand and the service provided (how and what^) is key to user acquisition. From the analysis performed, it is known that there are more than 1 Million applications in the stores and that they are all fighting for users' attention, so it is very difficult for a new application to have visibility and stand out.</a:t>
            </a:r>
          </a:p>
          <a:p>
            <a:pPr fontAlgn="base"/>
            <a:endParaRPr lang="en-GB" sz="1200" dirty="0">
              <a:solidFill>
                <a:schemeClr val="tx1"/>
              </a:solidFill>
              <a:latin typeface="+mj-lt"/>
            </a:endParaRPr>
          </a:p>
          <a:p>
            <a:pPr fontAlgn="base"/>
            <a:r>
              <a:rPr lang="en-GB" sz="1200" dirty="0">
                <a:solidFill>
                  <a:schemeClr val="tx1"/>
                </a:solidFill>
                <a:latin typeface="+mj-lt"/>
              </a:rPr>
              <a:t>Since the core of our service is a mobile application, it is important to define strategies for our application to have high visibility in online app stores.</a:t>
            </a:r>
          </a:p>
          <a:p>
            <a:pPr fontAlgn="base"/>
            <a:endParaRPr lang="en-GB" sz="1200" dirty="0">
              <a:solidFill>
                <a:schemeClr val="tx1"/>
              </a:solidFill>
              <a:latin typeface="+mj-lt"/>
            </a:endParaRPr>
          </a:p>
          <a:p>
            <a:pPr fontAlgn="base"/>
            <a:r>
              <a:rPr lang="en-GB" sz="1200" dirty="0">
                <a:solidFill>
                  <a:schemeClr val="tx1"/>
                </a:solidFill>
                <a:latin typeface="+mj-lt"/>
              </a:rPr>
              <a:t>The visibility in app stores is based mainly on </a:t>
            </a:r>
            <a:r>
              <a:rPr lang="en-GB" sz="1200" b="1" dirty="0">
                <a:solidFill>
                  <a:schemeClr val="tx1"/>
                </a:solidFill>
                <a:latin typeface="+mj-lt"/>
              </a:rPr>
              <a:t>Search</a:t>
            </a:r>
            <a:r>
              <a:rPr lang="en-GB" sz="1200" dirty="0">
                <a:solidFill>
                  <a:schemeClr val="tx1"/>
                </a:solidFill>
                <a:latin typeface="+mj-lt"/>
              </a:rPr>
              <a:t>, </a:t>
            </a:r>
            <a:r>
              <a:rPr lang="en-GB" sz="1200" b="1" dirty="0">
                <a:solidFill>
                  <a:schemeClr val="tx1"/>
                </a:solidFill>
                <a:latin typeface="+mj-lt"/>
              </a:rPr>
              <a:t>Top Charts </a:t>
            </a:r>
            <a:r>
              <a:rPr lang="en-GB" sz="1200" dirty="0">
                <a:solidFill>
                  <a:schemeClr val="tx1"/>
                </a:solidFill>
                <a:latin typeface="+mj-lt"/>
              </a:rPr>
              <a:t>and </a:t>
            </a:r>
            <a:r>
              <a:rPr lang="en-GB" sz="1200" b="1" dirty="0">
                <a:solidFill>
                  <a:schemeClr val="tx1"/>
                </a:solidFill>
                <a:latin typeface="+mj-lt"/>
              </a:rPr>
              <a:t>Featured.</a:t>
            </a:r>
            <a:endParaRPr lang="en-GB" sz="1200" dirty="0">
              <a:solidFill>
                <a:schemeClr val="tx1"/>
              </a:solidFill>
              <a:latin typeface="+mj-lt"/>
            </a:endParaRPr>
          </a:p>
          <a:p>
            <a:pPr fontAlgn="base"/>
            <a:endParaRPr lang="en-GB" sz="1200" dirty="0">
              <a:solidFill>
                <a:schemeClr val="tx1"/>
              </a:solidFill>
              <a:latin typeface="+mj-lt"/>
            </a:endParaRPr>
          </a:p>
          <a:p>
            <a:pPr fontAlgn="base"/>
            <a:r>
              <a:rPr lang="en-GB" sz="1200" dirty="0">
                <a:solidFill>
                  <a:schemeClr val="tx1"/>
                </a:solidFill>
                <a:latin typeface="+mj-lt"/>
              </a:rPr>
              <a:t>Based on this </a:t>
            </a:r>
            <a:r>
              <a:rPr lang="en-GB" sz="1200" dirty="0">
                <a:solidFill>
                  <a:schemeClr val="tx1"/>
                </a:solidFill>
                <a:latin typeface="+mj-lt"/>
                <a:hlinkClick r:id="rId3">
                  <a:extLst>
                    <a:ext uri="{A12FA001-AC4F-418D-AE19-62706E023703}">
                      <ahyp:hlinkClr xmlns:ahyp="http://schemas.microsoft.com/office/drawing/2018/hyperlinkcolor" val="tx"/>
                    </a:ext>
                  </a:extLst>
                </a:hlinkClick>
              </a:rPr>
              <a:t>benchmark identify me KPI's to track visibility and discoverability in app stores</a:t>
            </a:r>
            <a:r>
              <a:rPr lang="en-GB" sz="1200" dirty="0">
                <a:solidFill>
                  <a:schemeClr val="tx1"/>
                </a:solidFill>
                <a:latin typeface="+mj-lt"/>
              </a:rPr>
              <a:t>:</a:t>
            </a:r>
          </a:p>
          <a:p>
            <a:r>
              <a:rPr lang="en-GB" sz="1200" b="1" dirty="0">
                <a:solidFill>
                  <a:schemeClr val="tx1"/>
                </a:solidFill>
                <a:latin typeface="+mj-lt"/>
              </a:rPr>
              <a:t>- App keyword rankings</a:t>
            </a:r>
            <a:r>
              <a:rPr lang="en-GB" sz="1200" dirty="0">
                <a:solidFill>
                  <a:schemeClr val="tx1"/>
                </a:solidFill>
                <a:latin typeface="+mj-lt"/>
              </a:rPr>
              <a:t> – This involves tracking how well we rank for a list of relevant keywords.</a:t>
            </a:r>
          </a:p>
          <a:p>
            <a:r>
              <a:rPr lang="en-GB" sz="1200" b="1" dirty="0">
                <a:solidFill>
                  <a:schemeClr val="tx1"/>
                </a:solidFill>
                <a:latin typeface="+mj-lt"/>
              </a:rPr>
              <a:t>- Top charts rankings</a:t>
            </a:r>
            <a:r>
              <a:rPr lang="en-GB" sz="1200" dirty="0">
                <a:solidFill>
                  <a:schemeClr val="tx1"/>
                </a:solidFill>
                <a:latin typeface="+mj-lt"/>
              </a:rPr>
              <a:t> – Where do you rank in the top charts? I’ll need to monitor both the paid and unpaid rankings.</a:t>
            </a:r>
          </a:p>
          <a:p>
            <a:r>
              <a:rPr lang="en-GB" sz="1200" b="1" dirty="0">
                <a:solidFill>
                  <a:schemeClr val="tx1"/>
                </a:solidFill>
                <a:latin typeface="+mj-lt"/>
              </a:rPr>
              <a:t>- Category rankings </a:t>
            </a:r>
            <a:r>
              <a:rPr lang="en-GB" sz="1200" dirty="0">
                <a:solidFill>
                  <a:schemeClr val="tx1"/>
                </a:solidFill>
                <a:latin typeface="+mj-lt"/>
              </a:rPr>
              <a:t>– Where does our app rank in its specific category? </a:t>
            </a:r>
          </a:p>
          <a:p>
            <a:pPr fontAlgn="base"/>
            <a:endParaRPr lang="en-GB" sz="1200" dirty="0">
              <a:solidFill>
                <a:schemeClr val="tx1"/>
              </a:solidFill>
            </a:endParaRPr>
          </a:p>
          <a:p>
            <a:pPr fontAlgn="base"/>
            <a:r>
              <a:rPr lang="en-GB" sz="1200" dirty="0">
                <a:solidFill>
                  <a:schemeClr val="tx1"/>
                </a:solidFill>
              </a:rPr>
              <a:t>So in the first 3 months we aim for 10,000 downloads, in the first 6 months we aim for 100,000 downloads, 9 months we aim for 600,000 downloads, and in 12 months we aim for 1.5 Million downloads.</a:t>
            </a:r>
          </a:p>
        </p:txBody>
      </p:sp>
      <p:sp>
        <p:nvSpPr>
          <p:cNvPr id="2" name="Rectangle 1">
            <a:extLst>
              <a:ext uri="{FF2B5EF4-FFF2-40B4-BE49-F238E27FC236}">
                <a16:creationId xmlns:a16="http://schemas.microsoft.com/office/drawing/2014/main" id="{C798CEAA-AEE9-3646-A885-26715A0F6903}"/>
              </a:ext>
            </a:extLst>
          </p:cNvPr>
          <p:cNvSpPr/>
          <p:nvPr/>
        </p:nvSpPr>
        <p:spPr>
          <a:xfrm>
            <a:off x="4307371" y="4750181"/>
            <a:ext cx="4572000" cy="215444"/>
          </a:xfrm>
          <a:prstGeom prst="rect">
            <a:avLst/>
          </a:prstGeom>
        </p:spPr>
        <p:txBody>
          <a:bodyPr>
            <a:spAutoFit/>
          </a:bodyPr>
          <a:lstStyle/>
          <a:p>
            <a:r>
              <a:rPr lang="en-PT" sz="800" i="1" dirty="0"/>
              <a:t>Source: https://applift.com/blog/are-you-tracking-these-kpis-in-your-user-acquisition-strategy</a:t>
            </a:r>
          </a:p>
        </p:txBody>
      </p:sp>
    </p:spTree>
    <p:extLst>
      <p:ext uri="{BB962C8B-B14F-4D97-AF65-F5344CB8AC3E}">
        <p14:creationId xmlns:p14="http://schemas.microsoft.com/office/powerpoint/2010/main" val="2498410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8A71"/>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algn="l"/>
            <a:r>
              <a:rPr lang="en" sz="3600" dirty="0">
                <a:solidFill>
                  <a:schemeClr val="tx1"/>
                </a:solidFill>
                <a:latin typeface="Nunito Light"/>
                <a:ea typeface="Nunito Light"/>
                <a:cs typeface="Nunito Light"/>
                <a:sym typeface="Nunito Light"/>
              </a:rPr>
              <a:t>Answer Slide</a:t>
            </a:r>
            <a:endParaRPr sz="18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tx1"/>
              </a:solidFill>
              <a:latin typeface="Nunito Light"/>
              <a:ea typeface="Nunito Light"/>
              <a:cs typeface="Nunito Light"/>
              <a:sym typeface="Nunito Light"/>
            </a:endParaRPr>
          </a:p>
          <a:p>
            <a:pPr algn="l"/>
            <a:r>
              <a:rPr lang="en-PT" sz="1200" b="1" u="sng" dirty="0">
                <a:solidFill>
                  <a:schemeClr val="tx1"/>
                </a:solidFill>
              </a:rPr>
              <a:t>GUA01-KPI4 - </a:t>
            </a:r>
            <a:r>
              <a:rPr lang="en-GB" sz="1200" b="1" u="sng" dirty="0">
                <a:solidFill>
                  <a:schemeClr val="tx1"/>
                </a:solidFill>
              </a:rPr>
              <a:t>Average Referral Count (ARC)</a:t>
            </a:r>
            <a:br>
              <a:rPr lang="en-PT" sz="1200" b="1" u="sng" dirty="0">
                <a:solidFill>
                  <a:schemeClr val="tx1"/>
                </a:solidFill>
              </a:rPr>
            </a:br>
            <a:endParaRPr sz="1200" b="1" u="sng" dirty="0">
              <a:solidFill>
                <a:schemeClr val="tx1"/>
              </a:solidFill>
              <a:latin typeface="Nunito Light"/>
              <a:ea typeface="Nunito Light"/>
              <a:cs typeface="Nunito Light"/>
              <a:sym typeface="Nunito Light"/>
            </a:endParaRPr>
          </a:p>
        </p:txBody>
      </p:sp>
      <p:sp>
        <p:nvSpPr>
          <p:cNvPr id="3" name="Rectangle 2">
            <a:extLst>
              <a:ext uri="{FF2B5EF4-FFF2-40B4-BE49-F238E27FC236}">
                <a16:creationId xmlns:a16="http://schemas.microsoft.com/office/drawing/2014/main" id="{B80DA593-AC79-5046-8706-D368B5351BE9}"/>
              </a:ext>
            </a:extLst>
          </p:cNvPr>
          <p:cNvSpPr/>
          <p:nvPr/>
        </p:nvSpPr>
        <p:spPr>
          <a:xfrm>
            <a:off x="262050" y="1357541"/>
            <a:ext cx="8090643" cy="2308324"/>
          </a:xfrm>
          <a:prstGeom prst="rect">
            <a:avLst/>
          </a:prstGeom>
        </p:spPr>
        <p:txBody>
          <a:bodyPr wrap="square">
            <a:spAutoFit/>
          </a:bodyPr>
          <a:lstStyle/>
          <a:p>
            <a:pPr fontAlgn="base"/>
            <a:r>
              <a:rPr lang="en-GB" sz="1200" dirty="0">
                <a:solidFill>
                  <a:schemeClr val="tx1"/>
                </a:solidFill>
              </a:rPr>
              <a:t>Based on the relationship between KPI, and the relationship between user behaviours, it is important to realize that referrals are an important means of acquiring new customers. </a:t>
            </a:r>
          </a:p>
          <a:p>
            <a:pPr fontAlgn="base"/>
            <a:endParaRPr lang="en-GB" sz="1200" dirty="0">
              <a:solidFill>
                <a:schemeClr val="tx1"/>
              </a:solidFill>
            </a:endParaRPr>
          </a:p>
          <a:p>
            <a:pPr fontAlgn="base"/>
            <a:r>
              <a:rPr lang="en-GB" sz="1200" dirty="0">
                <a:solidFill>
                  <a:schemeClr val="tx1"/>
                </a:solidFill>
              </a:rPr>
              <a:t>Several approaches can be adopted, like other brands, we can offer a symbolic value to those who through the App make a referral for installation and use to friends or family. Thus, it is believed that this measure will directly affect the number of downloads, usage, DAU and MAU, and also lead new users to come forward and try our service.</a:t>
            </a:r>
          </a:p>
          <a:p>
            <a:pPr fontAlgn="base"/>
            <a:endParaRPr lang="en-GB" sz="1200" dirty="0">
              <a:solidFill>
                <a:schemeClr val="tx1"/>
              </a:solidFill>
            </a:endParaRPr>
          </a:p>
          <a:p>
            <a:pPr fontAlgn="base"/>
            <a:r>
              <a:rPr lang="en-GB" sz="1200" dirty="0">
                <a:solidFill>
                  <a:schemeClr val="tx1"/>
                </a:solidFill>
              </a:rPr>
              <a:t>Therefore, the number of referrals from clients is expected mainly within the first 6 to 9 months, and it is believed that this growth in the number of referrals will happen every time a customer uses our service and has a good experience.</a:t>
            </a:r>
          </a:p>
          <a:p>
            <a:pPr fontAlgn="base"/>
            <a:endParaRPr lang="en-GB" sz="1200" dirty="0">
              <a:solidFill>
                <a:schemeClr val="tx1"/>
              </a:solidFill>
            </a:endParaRPr>
          </a:p>
          <a:p>
            <a:pPr fontAlgn="base"/>
            <a:r>
              <a:rPr lang="en-GB" sz="1200" dirty="0">
                <a:solidFill>
                  <a:schemeClr val="tx1"/>
                </a:solidFill>
              </a:rPr>
              <a:t>The number of referrals is expected to increase after the 6th month, and an average of 5 referrals from 1 customer who has an entire successful trip. </a:t>
            </a:r>
          </a:p>
        </p:txBody>
      </p:sp>
    </p:spTree>
    <p:extLst>
      <p:ext uri="{BB962C8B-B14F-4D97-AF65-F5344CB8AC3E}">
        <p14:creationId xmlns:p14="http://schemas.microsoft.com/office/powerpoint/2010/main" val="17530651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28"/>
        <p:cNvGrpSpPr/>
        <p:nvPr/>
      </p:nvGrpSpPr>
      <p:grpSpPr>
        <a:xfrm>
          <a:off x="0" y="0"/>
          <a:ext cx="0" cy="0"/>
          <a:chOff x="0" y="0"/>
          <a:chExt cx="0" cy="0"/>
        </a:xfrm>
      </p:grpSpPr>
      <p:sp>
        <p:nvSpPr>
          <p:cNvPr id="229" name="Google Shape;229;p46"/>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Create hypotheses around what thresholds your KPIs would need to hit in order to determine success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3"/>
        <p:cNvGrpSpPr/>
        <p:nvPr/>
      </p:nvGrpSpPr>
      <p:grpSpPr>
        <a:xfrm>
          <a:off x="0" y="0"/>
          <a:ext cx="0" cy="0"/>
          <a:chOff x="0" y="0"/>
          <a:chExt cx="0" cy="0"/>
        </a:xfrm>
      </p:grpSpPr>
      <p:sp>
        <p:nvSpPr>
          <p:cNvPr id="234" name="Google Shape;234;p4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35" name="Google Shape;235;p47"/>
          <p:cNvSpPr txBox="1">
            <a:spLocks noGrp="1"/>
          </p:cNvSpPr>
          <p:nvPr>
            <p:ph type="ctrTitle" idx="4294967295"/>
          </p:nvPr>
        </p:nvSpPr>
        <p:spPr>
          <a:xfrm>
            <a:off x="209153" y="1201371"/>
            <a:ext cx="8626394" cy="3224046"/>
          </a:xfrm>
          <a:prstGeom prst="rect">
            <a:avLst/>
          </a:prstGeom>
        </p:spPr>
        <p:txBody>
          <a:bodyPr spcFirstLastPara="1" wrap="square" lIns="91425" tIns="91425" rIns="91425" bIns="91425" anchor="t" anchorCtr="0">
            <a:noAutofit/>
          </a:bodyPr>
          <a:lstStyle/>
          <a:p>
            <a:r>
              <a:rPr lang="en-PT" sz="1200" dirty="0">
                <a:solidFill>
                  <a:schemeClr val="tx1"/>
                </a:solidFill>
                <a:latin typeface="+mj-lt"/>
              </a:rPr>
              <a:t>-&gt; </a:t>
            </a:r>
            <a:r>
              <a:rPr lang="en-PT" sz="1200" b="1" dirty="0">
                <a:solidFill>
                  <a:schemeClr val="tx1"/>
                </a:solidFill>
                <a:latin typeface="+mj-lt"/>
              </a:rPr>
              <a:t>GUA01-KPI1-H1</a:t>
            </a:r>
            <a:r>
              <a:rPr lang="en-PT" sz="1200" dirty="0">
                <a:solidFill>
                  <a:schemeClr val="tx1"/>
                </a:solidFill>
                <a:latin typeface="+mj-lt"/>
              </a:rPr>
              <a:t> – </a:t>
            </a:r>
            <a:r>
              <a:rPr lang="en-GB" sz="1200" dirty="0">
                <a:solidFill>
                  <a:schemeClr val="tx1"/>
                </a:solidFill>
                <a:latin typeface="+mj-lt"/>
              </a:rPr>
              <a:t>With the investment in Marketing, gradually choosing to reduce costs as the conversion of customers takes place, it’s possible to halve the marketing campaign in the second half of the year and keeping the focus on referrals, it is possible to reduce costs by 30%, but ensuring that the number of DAU and MAU, referrals and conversions continue to grow.</a:t>
            </a:r>
            <a:br>
              <a:rPr lang="en-PT" sz="1200" dirty="0">
                <a:solidFill>
                  <a:schemeClr val="tx1"/>
                </a:solidFill>
                <a:latin typeface="+mj-lt"/>
              </a:rPr>
            </a:br>
            <a:br>
              <a:rPr lang="en-PT" sz="1200" dirty="0">
                <a:solidFill>
                  <a:schemeClr val="tx1"/>
                </a:solidFill>
                <a:latin typeface="+mj-lt"/>
              </a:rPr>
            </a:br>
            <a:r>
              <a:rPr lang="en-PT" sz="1200" dirty="0">
                <a:solidFill>
                  <a:schemeClr val="tx1"/>
                </a:solidFill>
                <a:latin typeface="+mj-lt"/>
              </a:rPr>
              <a:t>-&gt; </a:t>
            </a:r>
            <a:r>
              <a:rPr lang="en-PT" sz="1200" b="1" dirty="0">
                <a:solidFill>
                  <a:schemeClr val="tx1"/>
                </a:solidFill>
                <a:latin typeface="+mj-lt"/>
              </a:rPr>
              <a:t>GUA01-KPI2</a:t>
            </a:r>
            <a:r>
              <a:rPr lang="en-PT" sz="1200" b="1" dirty="0">
                <a:solidFill>
                  <a:schemeClr val="tx1"/>
                </a:solidFill>
              </a:rPr>
              <a:t>-H1</a:t>
            </a:r>
            <a:r>
              <a:rPr lang="en-PT" sz="1200" dirty="0">
                <a:solidFill>
                  <a:schemeClr val="tx1"/>
                </a:solidFill>
              </a:rPr>
              <a:t> – </a:t>
            </a:r>
            <a:r>
              <a:rPr lang="en-GB" sz="1200" dirty="0">
                <a:solidFill>
                  <a:schemeClr val="tx1"/>
                </a:solidFill>
              </a:rPr>
              <a:t>Based on the investment in marketing, and complementing it with awareness and the addition of safety and convenience features, it can have a positive impact on the users' doubts, and consequently through the reduction of fear, it is expected that the ratio of UAD and MAU will grow between 5% and 10%.</a:t>
            </a:r>
            <a:br>
              <a:rPr lang="en-PT" sz="1200" dirty="0">
                <a:solidFill>
                  <a:schemeClr val="tx1"/>
                </a:solidFill>
              </a:rPr>
            </a:br>
            <a:br>
              <a:rPr lang="en-PT" sz="1200" dirty="0">
                <a:solidFill>
                  <a:schemeClr val="tx1"/>
                </a:solidFill>
                <a:latin typeface="+mj-lt"/>
              </a:rPr>
            </a:br>
            <a:r>
              <a:rPr lang="en-PT" sz="1200" dirty="0">
                <a:solidFill>
                  <a:schemeClr val="tx1"/>
                </a:solidFill>
                <a:latin typeface="+mj-lt"/>
              </a:rPr>
              <a:t>-&gt; </a:t>
            </a:r>
            <a:r>
              <a:rPr lang="en-PT" sz="1200" b="1" dirty="0">
                <a:solidFill>
                  <a:schemeClr val="tx1"/>
                </a:solidFill>
                <a:latin typeface="+mj-lt"/>
              </a:rPr>
              <a:t>GUA01-KPI3</a:t>
            </a:r>
            <a:r>
              <a:rPr lang="en-PT" sz="1200" b="1" dirty="0">
                <a:solidFill>
                  <a:schemeClr val="tx1"/>
                </a:solidFill>
              </a:rPr>
              <a:t>-H1</a:t>
            </a:r>
            <a:r>
              <a:rPr lang="en-PT" sz="1200" dirty="0">
                <a:solidFill>
                  <a:schemeClr val="tx1"/>
                </a:solidFill>
              </a:rPr>
              <a:t> - </a:t>
            </a:r>
            <a:r>
              <a:rPr lang="en-GB" sz="1200" dirty="0">
                <a:solidFill>
                  <a:schemeClr val="tx1"/>
                </a:solidFill>
              </a:rPr>
              <a:t>Betting on a more precise work in the allocation of the app in the stores with adequate descriptions, making it appear in the rankings of the respective categories, is a chance to considerably increase by 15% the number of downloads and the conversion ratio.</a:t>
            </a:r>
            <a:br>
              <a:rPr lang="en-GB" sz="1200" dirty="0">
                <a:solidFill>
                  <a:schemeClr val="tx1"/>
                </a:solidFill>
                <a:latin typeface="+mj-lt"/>
              </a:rPr>
            </a:br>
            <a:br>
              <a:rPr lang="en-GB" sz="1200" dirty="0">
                <a:solidFill>
                  <a:schemeClr val="tx1"/>
                </a:solidFill>
                <a:latin typeface="+mj-lt"/>
              </a:rPr>
            </a:br>
            <a:r>
              <a:rPr lang="en-PT" sz="1200" dirty="0">
                <a:solidFill>
                  <a:schemeClr val="tx1"/>
                </a:solidFill>
                <a:latin typeface="+mj-lt"/>
              </a:rPr>
              <a:t>-&gt; </a:t>
            </a:r>
            <a:r>
              <a:rPr lang="en-PT" sz="1200" b="1" dirty="0">
                <a:solidFill>
                  <a:schemeClr val="tx1"/>
                </a:solidFill>
                <a:latin typeface="+mj-lt"/>
              </a:rPr>
              <a:t>GUA01-KPI4</a:t>
            </a:r>
            <a:r>
              <a:rPr lang="en-PT" sz="1200" b="1" dirty="0">
                <a:solidFill>
                  <a:schemeClr val="tx1"/>
                </a:solidFill>
              </a:rPr>
              <a:t>-H1</a:t>
            </a:r>
            <a:r>
              <a:rPr lang="en-PT" sz="1200" dirty="0">
                <a:solidFill>
                  <a:schemeClr val="tx1"/>
                </a:solidFill>
              </a:rPr>
              <a:t> </a:t>
            </a:r>
            <a:r>
              <a:rPr lang="en-PT" sz="1200" dirty="0">
                <a:solidFill>
                  <a:schemeClr val="tx1"/>
                </a:solidFill>
                <a:latin typeface="+mj-lt"/>
              </a:rPr>
              <a:t>- </a:t>
            </a:r>
            <a:r>
              <a:rPr lang="en-GB" sz="1200" dirty="0">
                <a:solidFill>
                  <a:schemeClr val="tx1"/>
                </a:solidFill>
                <a:latin typeface="+mj-lt"/>
              </a:rPr>
              <a:t>Adding a sharing and referral feature through the app with the possibility to receive a symbolic amount of $ to spend on a next trip, the </a:t>
            </a:r>
            <a:r>
              <a:rPr lang="en" sz="1200" dirty="0">
                <a:solidFill>
                  <a:schemeClr val="tx1"/>
                </a:solidFill>
                <a:latin typeface="Nunito Light"/>
                <a:ea typeface="Nunito Light"/>
                <a:cs typeface="Nunito Light"/>
                <a:sym typeface="Nunito Light"/>
              </a:rPr>
              <a:t>hypotheses</a:t>
            </a:r>
            <a:r>
              <a:rPr lang="en-GB" sz="1200" dirty="0">
                <a:solidFill>
                  <a:schemeClr val="tx1"/>
                </a:solidFill>
                <a:latin typeface="+mj-lt"/>
              </a:rPr>
              <a:t> I have is that there will be an increase in referrals after the 6th month of use, and an approximate average of 5 referrals per costumer with a successful trip is expected.</a:t>
            </a:r>
            <a:br>
              <a:rPr lang="en-GB" sz="1200" dirty="0">
                <a:solidFill>
                  <a:schemeClr val="tx1"/>
                </a:solidFill>
                <a:latin typeface="+mj-lt"/>
              </a:rPr>
            </a:br>
            <a:endParaRPr sz="1200" dirty="0">
              <a:solidFill>
                <a:schemeClr val="tx1"/>
              </a:solidFill>
              <a:latin typeface="+mj-lt"/>
              <a:ea typeface="Nunito Light"/>
              <a:cs typeface="Nunito Light"/>
              <a:sym typeface="Nunito Light"/>
            </a:endParaRPr>
          </a:p>
          <a:p>
            <a:pPr marL="0" lvl="0" indent="0" rtl="0">
              <a:spcBef>
                <a:spcPts val="0"/>
              </a:spcBef>
              <a:spcAft>
                <a:spcPts val="0"/>
              </a:spcAft>
              <a:buNone/>
            </a:pPr>
            <a:endParaRPr sz="1200" dirty="0">
              <a:solidFill>
                <a:srgbClr val="434343"/>
              </a:solidFill>
              <a:latin typeface="+mj-lt"/>
              <a:ea typeface="Nunito Light"/>
              <a:cs typeface="Nunito Light"/>
              <a:sym typeface="Nunito Light"/>
            </a:endParaRPr>
          </a:p>
          <a:p>
            <a:pPr marL="0" lvl="0" indent="0" rtl="0">
              <a:spcBef>
                <a:spcPts val="0"/>
              </a:spcBef>
              <a:spcAft>
                <a:spcPts val="0"/>
              </a:spcAft>
              <a:buNone/>
            </a:pPr>
            <a:endParaRPr sz="1200" dirty="0">
              <a:solidFill>
                <a:srgbClr val="434343"/>
              </a:solidFill>
              <a:latin typeface="+mj-lt"/>
              <a:ea typeface="Nunito Light"/>
              <a:cs typeface="Nunito Light"/>
              <a:sym typeface="Nunito Light"/>
            </a:endParaRPr>
          </a:p>
          <a:p>
            <a:pPr marL="0" lvl="0" indent="0" rtl="0">
              <a:spcBef>
                <a:spcPts val="0"/>
              </a:spcBef>
              <a:spcAft>
                <a:spcPts val="0"/>
              </a:spcAft>
              <a:buNone/>
            </a:pPr>
            <a:endParaRPr sz="1200" dirty="0">
              <a:solidFill>
                <a:srgbClr val="434343"/>
              </a:solidFill>
              <a:latin typeface="+mj-lt"/>
              <a:ea typeface="Nunito Light"/>
              <a:cs typeface="Nunito Light"/>
              <a:sym typeface="Nunito Light"/>
            </a:endParaRPr>
          </a:p>
          <a:p>
            <a:pPr marL="0" lvl="0" indent="0" rtl="0">
              <a:spcBef>
                <a:spcPts val="0"/>
              </a:spcBef>
              <a:spcAft>
                <a:spcPts val="0"/>
              </a:spcAft>
              <a:buNone/>
            </a:pPr>
            <a:endParaRPr sz="1200" dirty="0">
              <a:solidFill>
                <a:srgbClr val="434343"/>
              </a:solidFill>
              <a:latin typeface="+mj-lt"/>
              <a:ea typeface="Nunito Light"/>
              <a:cs typeface="Nunito Light"/>
              <a:sym typeface="Nuni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lvl="0" algn="l"/>
            <a:r>
              <a:rPr lang="en-GB" sz="1200" i="1" dirty="0">
                <a:solidFill>
                  <a:srgbClr val="FFFFFF"/>
                </a:solidFill>
                <a:latin typeface="Nunito Light"/>
                <a:ea typeface="Nunito Light"/>
                <a:cs typeface="Nunito Light"/>
                <a:sym typeface="Nunito Light"/>
              </a:rPr>
              <a:t>To contextualize and better understand what we are talking about, I choose in my answers to give a broad perspective in the sense that in a way I compare the taxis-cab with the flying taxis.</a:t>
            </a:r>
            <a:endParaRPr sz="1200" i="1"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90" name="Google Shape;90;p20"/>
          <p:cNvSpPr txBox="1">
            <a:spLocks noGrp="1"/>
          </p:cNvSpPr>
          <p:nvPr>
            <p:ph type="ctrTitle" idx="4294967295"/>
          </p:nvPr>
        </p:nvSpPr>
        <p:spPr>
          <a:xfrm>
            <a:off x="262050" y="1787525"/>
            <a:ext cx="8377238" cy="1568450"/>
          </a:xfrm>
          <a:prstGeom prst="rect">
            <a:avLst/>
          </a:prstGeom>
        </p:spPr>
        <p:txBody>
          <a:bodyPr spcFirstLastPara="1" wrap="square" lIns="91425" tIns="91425" rIns="91425" bIns="91425" anchor="t" anchorCtr="0">
            <a:noAutofit/>
          </a:bodyPr>
          <a:lstStyle/>
          <a:p>
            <a:pPr lvl="0" algn="l"/>
            <a:r>
              <a:rPr lang="en" sz="1800" u="sng" dirty="0">
                <a:solidFill>
                  <a:srgbClr val="FFFFFF"/>
                </a:solidFill>
                <a:latin typeface="Nunito Light"/>
                <a:ea typeface="Nunito Light"/>
                <a:cs typeface="Nunito Light"/>
                <a:sym typeface="Nunito Light"/>
              </a:rPr>
              <a:t>What are taxis used for?</a:t>
            </a:r>
            <a:endParaRPr sz="1800" u="sng"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lvl="0" algn="l"/>
            <a:r>
              <a:rPr lang="en-GB" sz="1200" dirty="0">
                <a:solidFill>
                  <a:srgbClr val="FFFFFF"/>
                </a:solidFill>
                <a:latin typeface="Nunito Light"/>
                <a:ea typeface="Nunito Light"/>
                <a:cs typeface="Nunito Light"/>
                <a:sym typeface="Nunito Light"/>
              </a:rPr>
              <a:t>According to various sources and common sense, in general overview a taxi or taxicab, is a type of hire-pay vehicle with driver that can be used by a single passenger or a small group of passengers. Taxis transport passengers between locations of their choice, without specific timetables and regardless of geography. </a:t>
            </a:r>
            <a:br>
              <a:rPr lang="en-GB" sz="1200" dirty="0">
                <a:solidFill>
                  <a:srgbClr val="FFFFFF"/>
                </a:solidFill>
                <a:latin typeface="Nunito Light"/>
                <a:ea typeface="Nunito Light"/>
                <a:cs typeface="Nunito Light"/>
                <a:sym typeface="Nunito Light"/>
              </a:rPr>
            </a:br>
            <a:br>
              <a:rPr lang="en-GB" sz="1200" dirty="0">
                <a:solidFill>
                  <a:srgbClr val="FFFFFF"/>
                </a:solidFill>
                <a:latin typeface="Nunito Light"/>
                <a:ea typeface="Nunito Light"/>
                <a:cs typeface="Nunito Light"/>
                <a:sym typeface="Nunito Light"/>
              </a:rPr>
            </a:br>
            <a:r>
              <a:rPr lang="en-GB" sz="1200" i="1" dirty="0">
                <a:solidFill>
                  <a:srgbClr val="FFFFFF"/>
                </a:solidFill>
                <a:latin typeface="Nunito Light"/>
                <a:ea typeface="Nunito Light"/>
                <a:cs typeface="Nunito Light"/>
                <a:sym typeface="Nunito Light"/>
              </a:rPr>
              <a:t>Unlike public transport where pick-up and drop-off locations are decided by the service provider, not by the customers/passengers.</a:t>
            </a:r>
            <a:br>
              <a:rPr lang="en-GB" sz="1200" i="1" dirty="0">
                <a:solidFill>
                  <a:srgbClr val="FFFFFF"/>
                </a:solidFill>
                <a:latin typeface="Nunito Light"/>
                <a:ea typeface="Nunito Light"/>
                <a:cs typeface="Nunito Light"/>
                <a:sym typeface="Nunito Light"/>
              </a:rPr>
            </a:br>
            <a:br>
              <a:rPr lang="en-GB" sz="1200" i="1"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On a more specific level</a:t>
            </a:r>
            <a:r>
              <a:rPr lang="en-GB" sz="1200" b="1" dirty="0">
                <a:solidFill>
                  <a:srgbClr val="FFFFFF"/>
                </a:solidFill>
                <a:latin typeface="Nunito Light"/>
                <a:ea typeface="Nunito Light"/>
                <a:cs typeface="Nunito Light"/>
                <a:sym typeface="Nunito Light"/>
              </a:rPr>
              <a:t>, flying taxis have a different purpose than what we are used to, as they can be seen as a very valid alternative to ordinary taxis that travel by land.</a:t>
            </a:r>
            <a:r>
              <a:rPr lang="en-GB" sz="1200" dirty="0">
                <a:solidFill>
                  <a:srgbClr val="FFFFFF"/>
                </a:solidFill>
                <a:latin typeface="Nunito Light"/>
                <a:ea typeface="Nunito Light"/>
                <a:cs typeface="Nunito Light"/>
                <a:sym typeface="Nunito Light"/>
              </a:rPr>
              <a:t> </a:t>
            </a:r>
            <a:br>
              <a:rPr lang="en-GB" sz="1200" dirty="0">
                <a:solidFill>
                  <a:srgbClr val="FFFFFF"/>
                </a:solidFill>
                <a:latin typeface="Nunito Light"/>
                <a:ea typeface="Nunito Light"/>
                <a:cs typeface="Nunito Light"/>
                <a:sym typeface="Nunito Light"/>
              </a:rPr>
            </a:b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They can present several advantages, both in terms of environmental issues, energy optimisation and, waste of time in road traffic. Additionally, considering these possible advantages, and analysing the traffic in large cities, one can assume that flying taxis will allow a better control of the customers' and operators' emotions.</a:t>
            </a:r>
            <a:br>
              <a:rPr lang="en-GB" sz="1800" i="1" dirty="0">
                <a:solidFill>
                  <a:srgbClr val="FFFFFF"/>
                </a:solidFill>
                <a:latin typeface="Nunito Light"/>
                <a:ea typeface="Nunito Light"/>
                <a:cs typeface="Nunito Light"/>
                <a:sym typeface="Nunito Light"/>
              </a:rPr>
            </a:br>
            <a:endParaRPr sz="1200" i="1" dirty="0">
              <a:solidFill>
                <a:srgbClr val="FFFFFF"/>
              </a:solidFill>
              <a:latin typeface="Nunito Light"/>
              <a:ea typeface="Nunito Light"/>
              <a:cs typeface="Nunito Light"/>
              <a:sym typeface="Nunito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9"/>
        <p:cNvGrpSpPr/>
        <p:nvPr/>
      </p:nvGrpSpPr>
      <p:grpSpPr>
        <a:xfrm>
          <a:off x="0" y="0"/>
          <a:ext cx="0" cy="0"/>
          <a:chOff x="0" y="0"/>
          <a:chExt cx="0" cy="0"/>
        </a:xfrm>
      </p:grpSpPr>
      <p:sp>
        <p:nvSpPr>
          <p:cNvPr id="240" name="Google Shape;240;p48"/>
          <p:cNvSpPr txBox="1">
            <a:spLocks noGrp="1"/>
          </p:cNvSpPr>
          <p:nvPr>
            <p:ph type="ctrTitle"/>
          </p:nvPr>
        </p:nvSpPr>
        <p:spPr>
          <a:xfrm>
            <a:off x="361850" y="1399500"/>
            <a:ext cx="7532700" cy="23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As the product manager, you make decisions based on the insights you extract, we’ll need to know the feature set we’ll include in the MVP to measure viability, while keeping operational expenditure under control:</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times/days of operation should the service run for?</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How many pick-up / drop-off nodes should we have?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Where should the nodes be located?</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Should we initially use copters or homegrown hardware?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Should the pricing be fixed or dynamic? At what rates?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lvl="0" algn="l"/>
            <a:r>
              <a:rPr lang="en" sz="3600" dirty="0">
                <a:solidFill>
                  <a:srgbClr val="434343"/>
                </a:solidFill>
                <a:latin typeface="Nunito Light"/>
                <a:ea typeface="Nunito Light"/>
                <a:cs typeface="Nunito Light"/>
                <a:sym typeface="Nunito Light"/>
              </a:rPr>
              <a:t>Answer Slide</a:t>
            </a:r>
            <a:br>
              <a:rPr lang="en" sz="3600" dirty="0">
                <a:solidFill>
                  <a:srgbClr val="434343"/>
                </a:solidFill>
                <a:latin typeface="Nunito Light"/>
                <a:ea typeface="Nunito Light"/>
                <a:cs typeface="Nunito Light"/>
                <a:sym typeface="Nunito Light"/>
              </a:rPr>
            </a:br>
            <a:br>
              <a:rPr lang="en" sz="3600" dirty="0">
                <a:solidFill>
                  <a:srgbClr val="434343"/>
                </a:solidFill>
                <a:latin typeface="Nunito Light"/>
                <a:ea typeface="Nunito Light"/>
                <a:cs typeface="Nunito Light"/>
                <a:sym typeface="Nunito Light"/>
              </a:rPr>
            </a:br>
            <a:r>
              <a:rPr lang="en" sz="1600" b="1" u="sng" dirty="0">
                <a:solidFill>
                  <a:srgbClr val="434343"/>
                </a:solidFill>
                <a:latin typeface="Nunito Light"/>
                <a:ea typeface="Nunito Light"/>
                <a:cs typeface="Nunito Light"/>
                <a:sym typeface="Nunito Light"/>
              </a:rPr>
              <a:t>What days of operation should the service run for?</a:t>
            </a:r>
            <a:endParaRPr sz="1600" b="1" u="sng"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46" name="Google Shape;246;p49"/>
          <p:cNvSpPr txBox="1">
            <a:spLocks noGrp="1"/>
          </p:cNvSpPr>
          <p:nvPr>
            <p:ph type="ctrTitle" idx="4294967295"/>
          </p:nvPr>
        </p:nvSpPr>
        <p:spPr>
          <a:xfrm>
            <a:off x="262049" y="1733765"/>
            <a:ext cx="2965737" cy="1568450"/>
          </a:xfrm>
          <a:prstGeom prst="rect">
            <a:avLst/>
          </a:prstGeom>
        </p:spPr>
        <p:txBody>
          <a:bodyPr spcFirstLastPara="1" wrap="square" lIns="91425" tIns="91425" rIns="91425" bIns="91425" anchor="t" anchorCtr="0">
            <a:noAutofit/>
          </a:bodyPr>
          <a:lstStyle/>
          <a:p>
            <a:pPr lvl="0"/>
            <a:r>
              <a:rPr lang="en-GB" sz="1400" dirty="0">
                <a:solidFill>
                  <a:schemeClr val="tx1"/>
                </a:solidFill>
              </a:rPr>
              <a:t>Through the above analysis I can see that there is a great incidence mainly at the beginning and middle of the month. </a:t>
            </a:r>
            <a:br>
              <a:rPr lang="en-GB" sz="1400" dirty="0">
                <a:solidFill>
                  <a:schemeClr val="tx1"/>
                </a:solidFill>
              </a:rPr>
            </a:br>
            <a:r>
              <a:rPr lang="en-GB" sz="1400" dirty="0">
                <a:solidFill>
                  <a:schemeClr val="tx1"/>
                </a:solidFill>
              </a:rPr>
              <a:t> </a:t>
            </a:r>
            <a:br>
              <a:rPr lang="en-GB" sz="1400" dirty="0">
                <a:solidFill>
                  <a:schemeClr val="tx1"/>
                </a:solidFill>
              </a:rPr>
            </a:br>
            <a:r>
              <a:rPr lang="en-GB" sz="1400" dirty="0">
                <a:solidFill>
                  <a:schemeClr val="tx1"/>
                </a:solidFill>
              </a:rPr>
              <a:t>On a weekly level, it is clear that </a:t>
            </a:r>
            <a:r>
              <a:rPr lang="en-GB" sz="1400" b="1" i="1" dirty="0">
                <a:solidFill>
                  <a:schemeClr val="tx1"/>
                </a:solidFill>
              </a:rPr>
              <a:t>Thursdays, Fridays and Saturdays are the “best #trip days” of the week</a:t>
            </a:r>
            <a:r>
              <a:rPr lang="en-GB" sz="1400" dirty="0">
                <a:solidFill>
                  <a:schemeClr val="tx1"/>
                </a:solidFill>
              </a:rPr>
              <a:t> in terms of passenger pick-ups. In terms duration-to-distance ratio </a:t>
            </a:r>
            <a:r>
              <a:rPr lang="en-GB" sz="1400" b="1" dirty="0">
                <a:solidFill>
                  <a:schemeClr val="tx1"/>
                </a:solidFill>
              </a:rPr>
              <a:t>Saturday</a:t>
            </a:r>
            <a:r>
              <a:rPr lang="en-GB" sz="1400" dirty="0">
                <a:solidFill>
                  <a:schemeClr val="tx1"/>
                </a:solidFill>
              </a:rPr>
              <a:t> is the best.</a:t>
            </a:r>
            <a:br>
              <a:rPr lang="en-GB" sz="1400" dirty="0">
                <a:solidFill>
                  <a:schemeClr val="tx1"/>
                </a:solidFill>
              </a:rPr>
            </a:br>
            <a:endParaRPr sz="1800" dirty="0">
              <a:solidFill>
                <a:schemeClr val="tx1"/>
              </a:solidFill>
              <a:latin typeface="Nunito Light"/>
              <a:ea typeface="Nunito Light"/>
              <a:cs typeface="Nunito Light"/>
              <a:sym typeface="Nunito Light"/>
            </a:endParaRPr>
          </a:p>
        </p:txBody>
      </p:sp>
      <p:pic>
        <p:nvPicPr>
          <p:cNvPr id="5" name="Picture 4">
            <a:extLst>
              <a:ext uri="{FF2B5EF4-FFF2-40B4-BE49-F238E27FC236}">
                <a16:creationId xmlns:a16="http://schemas.microsoft.com/office/drawing/2014/main" id="{84E3EEAE-20E9-F745-859E-2CC26F0C3EE3}"/>
              </a:ext>
            </a:extLst>
          </p:cNvPr>
          <p:cNvPicPr>
            <a:picLocks noChangeAspect="1"/>
          </p:cNvPicPr>
          <p:nvPr/>
        </p:nvPicPr>
        <p:blipFill>
          <a:blip r:embed="rId3"/>
          <a:stretch>
            <a:fillRect/>
          </a:stretch>
        </p:blipFill>
        <p:spPr>
          <a:xfrm>
            <a:off x="3327088" y="2142509"/>
            <a:ext cx="5554863" cy="2319412"/>
          </a:xfrm>
          <a:prstGeom prst="rect">
            <a:avLst/>
          </a:prstGeom>
        </p:spPr>
      </p:pic>
    </p:spTree>
    <p:extLst>
      <p:ext uri="{BB962C8B-B14F-4D97-AF65-F5344CB8AC3E}">
        <p14:creationId xmlns:p14="http://schemas.microsoft.com/office/powerpoint/2010/main" val="36996626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lvl="0" algn="l"/>
            <a:r>
              <a:rPr lang="en" sz="3600" dirty="0">
                <a:solidFill>
                  <a:srgbClr val="434343"/>
                </a:solidFill>
                <a:latin typeface="Nunito Light"/>
                <a:ea typeface="Nunito Light"/>
                <a:cs typeface="Nunito Light"/>
                <a:sym typeface="Nunito Light"/>
              </a:rPr>
              <a:t>Answer Slide</a:t>
            </a:r>
            <a:br>
              <a:rPr lang="en" sz="3600" dirty="0">
                <a:solidFill>
                  <a:srgbClr val="434343"/>
                </a:solidFill>
                <a:latin typeface="Nunito Light"/>
                <a:ea typeface="Nunito Light"/>
                <a:cs typeface="Nunito Light"/>
                <a:sym typeface="Nunito Light"/>
              </a:rPr>
            </a:br>
            <a:br>
              <a:rPr lang="en" sz="3600" dirty="0">
                <a:solidFill>
                  <a:srgbClr val="434343"/>
                </a:solidFill>
                <a:latin typeface="Nunito Light"/>
                <a:ea typeface="Nunito Light"/>
                <a:cs typeface="Nunito Light"/>
                <a:sym typeface="Nunito Light"/>
              </a:rPr>
            </a:br>
            <a:r>
              <a:rPr lang="en" sz="1600" b="1" u="sng" dirty="0">
                <a:solidFill>
                  <a:srgbClr val="434343"/>
                </a:solidFill>
                <a:latin typeface="Nunito Light"/>
                <a:ea typeface="Nunito Light"/>
                <a:cs typeface="Nunito Light"/>
                <a:sym typeface="Nunito Light"/>
              </a:rPr>
              <a:t>What times of operation should the service run for?</a:t>
            </a:r>
            <a:endParaRPr sz="1600" b="1" u="sng"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46" name="Google Shape;246;p49"/>
          <p:cNvSpPr txBox="1">
            <a:spLocks noGrp="1"/>
          </p:cNvSpPr>
          <p:nvPr>
            <p:ph type="ctrTitle" idx="4294967295"/>
          </p:nvPr>
        </p:nvSpPr>
        <p:spPr>
          <a:xfrm>
            <a:off x="262050" y="1755310"/>
            <a:ext cx="8624042" cy="3004282"/>
          </a:xfrm>
          <a:prstGeom prst="rect">
            <a:avLst/>
          </a:prstGeom>
        </p:spPr>
        <p:txBody>
          <a:bodyPr spcFirstLastPara="1" wrap="square" lIns="91425" tIns="91425" rIns="91425" bIns="91425" anchor="t" anchorCtr="0">
            <a:noAutofit/>
          </a:bodyPr>
          <a:lstStyle/>
          <a:p>
            <a:pPr lvl="0"/>
            <a:r>
              <a:rPr lang="en-GB" sz="1400" dirty="0">
                <a:solidFill>
                  <a:schemeClr val="tx1"/>
                </a:solidFill>
                <a:latin typeface="Nunito Light"/>
                <a:ea typeface="Nunito Light"/>
                <a:cs typeface="Nunito Light"/>
                <a:sym typeface="Nunito Light"/>
              </a:rPr>
              <a:t>From the analysis carried out it can be seen that there is a high incidence during the morning, rush hour, remaining the same during the afternoon and with an increase at the end of the day, after </a:t>
            </a:r>
            <a:r>
              <a:rPr lang="en-GB" sz="1400" dirty="0">
                <a:solidFill>
                  <a:schemeClr val="tx1"/>
                </a:solidFill>
                <a:latin typeface="Nunito Light"/>
                <a:sym typeface="Nunito Light"/>
              </a:rPr>
              <a:t>working hours </a:t>
            </a:r>
            <a:r>
              <a:rPr lang="en-GB" sz="1400" dirty="0">
                <a:solidFill>
                  <a:schemeClr val="tx1"/>
                </a:solidFill>
                <a:latin typeface="Nunito Light"/>
              </a:rPr>
              <a:t>(6pm to 8pm) </a:t>
            </a:r>
            <a:br>
              <a:rPr lang="en-GB" sz="1400" dirty="0">
                <a:solidFill>
                  <a:schemeClr val="tx1"/>
                </a:solidFill>
                <a:latin typeface="Nunito Light"/>
              </a:rPr>
            </a:br>
            <a:br>
              <a:rPr lang="en-GB" sz="1400" dirty="0">
                <a:solidFill>
                  <a:schemeClr val="tx1"/>
                </a:solidFill>
                <a:latin typeface="Nunito Light"/>
              </a:rPr>
            </a:br>
            <a:r>
              <a:rPr lang="en-GB" sz="1400" dirty="0">
                <a:solidFill>
                  <a:schemeClr val="tx1"/>
                </a:solidFill>
                <a:latin typeface="Nunito Light"/>
              </a:rPr>
              <a:t>High: 5pm - 10pm</a:t>
            </a:r>
            <a:br>
              <a:rPr lang="en-GB" sz="1400" dirty="0">
                <a:solidFill>
                  <a:schemeClr val="tx1"/>
                </a:solidFill>
                <a:latin typeface="Nunito Light"/>
              </a:rPr>
            </a:br>
            <a:r>
              <a:rPr lang="en-GB" sz="1400" dirty="0">
                <a:solidFill>
                  <a:schemeClr val="tx1"/>
                </a:solidFill>
                <a:latin typeface="Nunito Light"/>
              </a:rPr>
              <a:t>Mid: 8am - 3pm and </a:t>
            </a:r>
            <a:br>
              <a:rPr lang="en-GB" sz="1400" dirty="0">
                <a:solidFill>
                  <a:schemeClr val="tx1"/>
                </a:solidFill>
                <a:latin typeface="Nunito Light"/>
              </a:rPr>
            </a:br>
            <a:r>
              <a:rPr lang="en-GB" sz="1400" dirty="0">
                <a:solidFill>
                  <a:schemeClr val="tx1"/>
                </a:solidFill>
                <a:latin typeface="Nunito Light"/>
              </a:rPr>
              <a:t>Low: 1am - 6am.</a:t>
            </a:r>
            <a:br>
              <a:rPr lang="en-GB" sz="1400" dirty="0">
                <a:solidFill>
                  <a:schemeClr val="tx1"/>
                </a:solidFill>
                <a:latin typeface="Nunito Light"/>
              </a:rPr>
            </a:br>
            <a:br>
              <a:rPr lang="en-GB" sz="1400" dirty="0">
                <a:solidFill>
                  <a:schemeClr val="tx1"/>
                </a:solidFill>
                <a:latin typeface="Nunito Light"/>
              </a:rPr>
            </a:br>
            <a:r>
              <a:rPr lang="en-GB" sz="1400" dirty="0"/>
              <a:t>Conclusion: </a:t>
            </a:r>
            <a:br>
              <a:rPr lang="en-GB" sz="1400" dirty="0"/>
            </a:br>
            <a:r>
              <a:rPr lang="en-GB" sz="1400" dirty="0"/>
              <a:t>The service should focus for these </a:t>
            </a:r>
            <a:br>
              <a:rPr lang="en-GB" sz="1400" dirty="0"/>
            </a:br>
            <a:r>
              <a:rPr lang="en-GB" sz="1400" dirty="0"/>
              <a:t>time windows (</a:t>
            </a:r>
            <a:r>
              <a:rPr lang="en-GB" sz="1400" b="1" dirty="0"/>
              <a:t>High and Mid</a:t>
            </a:r>
            <a:r>
              <a:rPr lang="en-GB" sz="1400" dirty="0"/>
              <a:t>), </a:t>
            </a:r>
            <a:br>
              <a:rPr lang="en-GB" sz="1400" dirty="0"/>
            </a:br>
            <a:r>
              <a:rPr lang="en-GB" sz="1400" dirty="0"/>
              <a:t>everyday.</a:t>
            </a:r>
            <a:br>
              <a:rPr lang="en-GB" sz="1400" dirty="0">
                <a:solidFill>
                  <a:schemeClr val="tx1"/>
                </a:solidFill>
                <a:latin typeface="Nunito Light"/>
              </a:rPr>
            </a:br>
            <a:br>
              <a:rPr lang="en-GB" sz="1400" dirty="0">
                <a:solidFill>
                  <a:schemeClr val="tx1"/>
                </a:solidFill>
                <a:latin typeface="Nunito Light"/>
              </a:rPr>
            </a:br>
            <a:br>
              <a:rPr lang="en-GB" sz="1400" dirty="0"/>
            </a:br>
            <a:br>
              <a:rPr lang="en-GB" sz="1400" dirty="0">
                <a:solidFill>
                  <a:schemeClr val="tx1"/>
                </a:solidFill>
              </a:rPr>
            </a:br>
            <a:endParaRPr sz="14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tx1"/>
              </a:solidFill>
              <a:latin typeface="Nunito Light"/>
              <a:ea typeface="Nunito Light"/>
              <a:cs typeface="Nunito Light"/>
              <a:sym typeface="Nunito Light"/>
            </a:endParaRPr>
          </a:p>
        </p:txBody>
      </p:sp>
      <p:pic>
        <p:nvPicPr>
          <p:cNvPr id="4" name="Picture 3">
            <a:extLst>
              <a:ext uri="{FF2B5EF4-FFF2-40B4-BE49-F238E27FC236}">
                <a16:creationId xmlns:a16="http://schemas.microsoft.com/office/drawing/2014/main" id="{0A99B044-2B78-CA47-89E7-CA08407D58EF}"/>
              </a:ext>
            </a:extLst>
          </p:cNvPr>
          <p:cNvPicPr>
            <a:picLocks noChangeAspect="1"/>
          </p:cNvPicPr>
          <p:nvPr/>
        </p:nvPicPr>
        <p:blipFill>
          <a:blip r:embed="rId3"/>
          <a:stretch>
            <a:fillRect/>
          </a:stretch>
        </p:blipFill>
        <p:spPr>
          <a:xfrm>
            <a:off x="3143127" y="2405804"/>
            <a:ext cx="5787684" cy="235378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lvl="0" algn="l"/>
            <a:r>
              <a:rPr lang="en" sz="3600" dirty="0">
                <a:solidFill>
                  <a:srgbClr val="434343"/>
                </a:solidFill>
                <a:latin typeface="Nunito Light"/>
                <a:ea typeface="Nunito Light"/>
                <a:cs typeface="Nunito Light"/>
                <a:sym typeface="Nunito Light"/>
              </a:rPr>
              <a:t>Answer Slide</a:t>
            </a:r>
            <a:br>
              <a:rPr lang="en" sz="3600" dirty="0">
                <a:solidFill>
                  <a:srgbClr val="434343"/>
                </a:solidFill>
                <a:latin typeface="Nunito Light"/>
                <a:ea typeface="Nunito Light"/>
                <a:cs typeface="Nunito Light"/>
                <a:sym typeface="Nunito Light"/>
              </a:rPr>
            </a:br>
            <a:br>
              <a:rPr lang="en" sz="3600" dirty="0">
                <a:solidFill>
                  <a:srgbClr val="434343"/>
                </a:solidFill>
                <a:latin typeface="Nunito Light"/>
                <a:ea typeface="Nunito Light"/>
                <a:cs typeface="Nunito Light"/>
                <a:sym typeface="Nunito Light"/>
              </a:rPr>
            </a:br>
            <a:r>
              <a:rPr lang="en" sz="1600" b="1" u="sng" dirty="0">
                <a:solidFill>
                  <a:srgbClr val="434343"/>
                </a:solidFill>
                <a:latin typeface="Nunito Light"/>
                <a:ea typeface="Nunito Light"/>
                <a:cs typeface="Nunito Light"/>
                <a:sym typeface="Nunito Light"/>
              </a:rPr>
              <a:t>How many pick-up / drop-off nodes should we have? Where should the nodes be located?</a:t>
            </a:r>
            <a:endParaRPr sz="1600" b="1" u="sng" dirty="0">
              <a:solidFill>
                <a:srgbClr val="434343"/>
              </a:solidFill>
              <a:latin typeface="Nunito Light"/>
              <a:ea typeface="Nunito Light"/>
              <a:cs typeface="Nunito Light"/>
              <a:sym typeface="Nunito Light"/>
            </a:endParaRPr>
          </a:p>
          <a:p>
            <a:pPr lvl="0" algn="l"/>
            <a:r>
              <a:rPr lang="en-GB" sz="1400" dirty="0">
                <a:solidFill>
                  <a:srgbClr val="434343"/>
                </a:solidFill>
                <a:latin typeface="Nunito Light"/>
                <a:ea typeface="Nunito Light"/>
                <a:cs typeface="Nunito Light"/>
                <a:sym typeface="Nunito Light"/>
              </a:rPr>
              <a:t>Using the analysis made before (taxis data and survey data), I suggest the use and adaptation in 3 central nodes (a centre like </a:t>
            </a:r>
            <a:r>
              <a:rPr lang="en-GB" sz="1400" b="1" dirty="0">
                <a:solidFill>
                  <a:srgbClr val="434343"/>
                </a:solidFill>
                <a:latin typeface="Nunito Light"/>
                <a:ea typeface="Nunito Light"/>
                <a:cs typeface="Nunito Light"/>
                <a:sym typeface="Nunito Light"/>
              </a:rPr>
              <a:t>Hell's Kitchen</a:t>
            </a:r>
            <a:r>
              <a:rPr lang="en-GB" sz="1400" dirty="0">
                <a:solidFill>
                  <a:srgbClr val="434343"/>
                </a:solidFill>
                <a:latin typeface="Nunito Light"/>
                <a:ea typeface="Nunito Light"/>
                <a:cs typeface="Nunito Light"/>
                <a:sym typeface="Nunito Light"/>
              </a:rPr>
              <a:t>, a north like </a:t>
            </a:r>
            <a:r>
              <a:rPr lang="en-GB" sz="1400" b="1" dirty="0">
                <a:solidFill>
                  <a:srgbClr val="434343"/>
                </a:solidFill>
                <a:latin typeface="Nunito Light"/>
                <a:ea typeface="Nunito Light"/>
                <a:cs typeface="Nunito Light"/>
                <a:sym typeface="Nunito Light"/>
              </a:rPr>
              <a:t>Yorkville</a:t>
            </a:r>
            <a:r>
              <a:rPr lang="en-GB" sz="1400" dirty="0">
                <a:solidFill>
                  <a:srgbClr val="434343"/>
                </a:solidFill>
                <a:latin typeface="Nunito Light"/>
                <a:ea typeface="Nunito Light"/>
                <a:cs typeface="Nunito Light"/>
                <a:sym typeface="Nunito Light"/>
              </a:rPr>
              <a:t> and a south like </a:t>
            </a:r>
            <a:r>
              <a:rPr lang="en-GB" sz="1400" b="1" dirty="0">
                <a:solidFill>
                  <a:srgbClr val="434343"/>
                </a:solidFill>
                <a:latin typeface="Nunito Light"/>
                <a:ea typeface="Nunito Light"/>
                <a:cs typeface="Nunito Light"/>
                <a:sym typeface="Nunito Light"/>
              </a:rPr>
              <a:t>Tribeca</a:t>
            </a:r>
            <a:r>
              <a:rPr lang="en-GB" sz="1400" dirty="0">
                <a:solidFill>
                  <a:srgbClr val="434343"/>
                </a:solidFill>
                <a:latin typeface="Nunito Light"/>
                <a:ea typeface="Nunito Light"/>
                <a:cs typeface="Nunito Light"/>
                <a:sym typeface="Nunito Light"/>
              </a:rPr>
              <a:t>). As well as 3 node to cover </a:t>
            </a:r>
            <a:r>
              <a:rPr lang="en-GB" sz="1400" b="1" dirty="0">
                <a:solidFill>
                  <a:srgbClr val="434343"/>
                </a:solidFill>
                <a:latin typeface="Nunito Light"/>
                <a:ea typeface="Nunito Light"/>
                <a:cs typeface="Nunito Light"/>
                <a:sym typeface="Nunito Light"/>
              </a:rPr>
              <a:t>JFK</a:t>
            </a:r>
            <a:r>
              <a:rPr lang="en-GB" sz="1400" dirty="0">
                <a:solidFill>
                  <a:srgbClr val="434343"/>
                </a:solidFill>
                <a:latin typeface="Nunito Light"/>
                <a:ea typeface="Nunito Light"/>
                <a:cs typeface="Nunito Light"/>
                <a:sym typeface="Nunito Light"/>
              </a:rPr>
              <a:t> and </a:t>
            </a:r>
            <a:r>
              <a:rPr lang="en-GB" sz="1400" b="1" dirty="0">
                <a:solidFill>
                  <a:srgbClr val="434343"/>
                </a:solidFill>
                <a:latin typeface="Nunito Light"/>
                <a:ea typeface="Nunito Light"/>
                <a:cs typeface="Nunito Light"/>
                <a:sym typeface="Nunito Light"/>
              </a:rPr>
              <a:t>LaGuardia</a:t>
            </a:r>
            <a:r>
              <a:rPr lang="en-GB" sz="1400" dirty="0">
                <a:solidFill>
                  <a:srgbClr val="434343"/>
                </a:solidFill>
                <a:latin typeface="Nunito Light"/>
                <a:ea typeface="Nunito Light"/>
                <a:cs typeface="Nunito Light"/>
                <a:sym typeface="Nunito Light"/>
              </a:rPr>
              <a:t>.</a:t>
            </a:r>
            <a:endParaRPr sz="14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pic>
        <p:nvPicPr>
          <p:cNvPr id="5" name="Picture 4">
            <a:extLst>
              <a:ext uri="{FF2B5EF4-FFF2-40B4-BE49-F238E27FC236}">
                <a16:creationId xmlns:a16="http://schemas.microsoft.com/office/drawing/2014/main" id="{83D47645-AAA6-F140-AAE8-D9A04FE0E2D6}"/>
              </a:ext>
            </a:extLst>
          </p:cNvPr>
          <p:cNvPicPr>
            <a:picLocks noChangeAspect="1"/>
          </p:cNvPicPr>
          <p:nvPr/>
        </p:nvPicPr>
        <p:blipFill>
          <a:blip r:embed="rId3"/>
          <a:stretch>
            <a:fillRect/>
          </a:stretch>
        </p:blipFill>
        <p:spPr>
          <a:xfrm>
            <a:off x="1235488" y="2507585"/>
            <a:ext cx="6271736" cy="2537865"/>
          </a:xfrm>
          <a:prstGeom prst="rect">
            <a:avLst/>
          </a:prstGeom>
        </p:spPr>
      </p:pic>
    </p:spTree>
    <p:extLst>
      <p:ext uri="{BB962C8B-B14F-4D97-AF65-F5344CB8AC3E}">
        <p14:creationId xmlns:p14="http://schemas.microsoft.com/office/powerpoint/2010/main" val="3982405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lvl="0" algn="l"/>
            <a:r>
              <a:rPr lang="en" sz="3600" dirty="0">
                <a:solidFill>
                  <a:srgbClr val="434343"/>
                </a:solidFill>
                <a:latin typeface="Nunito Light"/>
                <a:ea typeface="Nunito Light"/>
                <a:cs typeface="Nunito Light"/>
                <a:sym typeface="Nunito Light"/>
              </a:rPr>
              <a:t>Answer Slide</a:t>
            </a:r>
            <a:br>
              <a:rPr lang="en" sz="3600" dirty="0">
                <a:solidFill>
                  <a:srgbClr val="434343"/>
                </a:solidFill>
                <a:latin typeface="Nunito Light"/>
                <a:ea typeface="Nunito Light"/>
                <a:cs typeface="Nunito Light"/>
                <a:sym typeface="Nunito Light"/>
              </a:rPr>
            </a:br>
            <a:br>
              <a:rPr lang="en" sz="3600" dirty="0">
                <a:solidFill>
                  <a:srgbClr val="434343"/>
                </a:solidFill>
                <a:latin typeface="Nunito Light"/>
                <a:ea typeface="Nunito Light"/>
                <a:cs typeface="Nunito Light"/>
                <a:sym typeface="Nunito Light"/>
              </a:rPr>
            </a:br>
            <a:r>
              <a:rPr lang="en" sz="1600" b="1" u="sng" dirty="0">
                <a:solidFill>
                  <a:srgbClr val="434343"/>
                </a:solidFill>
                <a:latin typeface="Nunito Light"/>
                <a:ea typeface="Nunito Light"/>
                <a:cs typeface="Nunito Light"/>
                <a:sym typeface="Nunito Light"/>
              </a:rPr>
              <a:t>Should we initially use copters or homegrown hardware?</a:t>
            </a:r>
            <a:endParaRPr sz="1800" b="1" u="sng"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lvl="0" algn="l"/>
            <a:br>
              <a:rPr lang="en-GB" sz="1800" dirty="0">
                <a:solidFill>
                  <a:srgbClr val="434343"/>
                </a:solidFill>
                <a:latin typeface="Nunito Light"/>
                <a:ea typeface="Nunito Light"/>
                <a:cs typeface="Nunito Light"/>
                <a:sym typeface="Nunito Light"/>
              </a:rPr>
            </a:br>
            <a:r>
              <a:rPr lang="en-GB" sz="1400" dirty="0">
                <a:solidFill>
                  <a:srgbClr val="434343"/>
                </a:solidFill>
                <a:latin typeface="Nunito Light"/>
                <a:ea typeface="Nunito Light"/>
                <a:cs typeface="Nunito Light"/>
                <a:sym typeface="Nunito Light"/>
              </a:rPr>
              <a:t>Considering the various hypotheses that we have, I suggest investing a little more in research on this subject either at the level of auto, motors, aeroplanes,  metals, electricity since the services similar to ours do not provide precise data on the service we want to provide. However, the plan is to certainly enter the market focusing on the first users that want to try our service, also guaranteeing the best possible experience through specialized and customized hardware according to their needs.</a:t>
            </a:r>
            <a:endParaRPr sz="14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Tree>
    <p:extLst>
      <p:ext uri="{BB962C8B-B14F-4D97-AF65-F5344CB8AC3E}">
        <p14:creationId xmlns:p14="http://schemas.microsoft.com/office/powerpoint/2010/main" val="1675892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4710648"/>
          </a:xfrm>
          <a:prstGeom prst="rect">
            <a:avLst/>
          </a:prstGeom>
        </p:spPr>
        <p:txBody>
          <a:bodyPr spcFirstLastPara="1" wrap="square" lIns="91425" tIns="91425" rIns="91425" bIns="91425" anchor="t" anchorCtr="0">
            <a:noAutofit/>
          </a:bodyPr>
          <a:lstStyle/>
          <a:p>
            <a:pPr lvl="0" algn="l"/>
            <a:r>
              <a:rPr lang="en" sz="2800" dirty="0">
                <a:solidFill>
                  <a:srgbClr val="434343"/>
                </a:solidFill>
                <a:latin typeface="Nunito Light"/>
                <a:ea typeface="Nunito Light"/>
                <a:cs typeface="Nunito Light"/>
                <a:sym typeface="Nunito Light"/>
              </a:rPr>
              <a:t>Answer Slide</a:t>
            </a:r>
            <a:br>
              <a:rPr lang="en" sz="2800" dirty="0">
                <a:solidFill>
                  <a:srgbClr val="434343"/>
                </a:solidFill>
                <a:latin typeface="Nunito Light"/>
                <a:ea typeface="Nunito Light"/>
                <a:cs typeface="Nunito Light"/>
                <a:sym typeface="Nunito Light"/>
              </a:rPr>
            </a:br>
            <a:r>
              <a:rPr lang="en" sz="1200" b="1" u="sng" dirty="0">
                <a:solidFill>
                  <a:srgbClr val="434343"/>
                </a:solidFill>
                <a:latin typeface="Nunito Light"/>
                <a:ea typeface="Nunito Light"/>
                <a:cs typeface="Nunito Light"/>
                <a:sym typeface="Nunito Light"/>
              </a:rPr>
              <a:t>Should the pricing be fixed or dynamic? At what rates? (part 1)</a:t>
            </a:r>
            <a:endParaRPr sz="1200" b="1" u="sng"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200" b="1" u="sng" dirty="0">
              <a:solidFill>
                <a:srgbClr val="434343"/>
              </a:solidFill>
              <a:latin typeface="Nunito Light"/>
              <a:ea typeface="Nunito Light"/>
              <a:cs typeface="Nunito Light"/>
              <a:sym typeface="Nunito Light"/>
            </a:endParaRPr>
          </a:p>
          <a:p>
            <a:pPr algn="l"/>
            <a:r>
              <a:rPr lang="en-GB" sz="1200" dirty="0">
                <a:solidFill>
                  <a:srgbClr val="434343"/>
                </a:solidFill>
                <a:latin typeface="Nunito Light"/>
                <a:ea typeface="Nunito Light"/>
                <a:cs typeface="Nunito Light"/>
                <a:sym typeface="Nunito Light"/>
              </a:rPr>
              <a:t>Based on the previous analysis done, and knowing that the service is in the MVP stage, it is extremely important to ensure that the pricing or monetization is aligned with the entire life cycle of the product. That is, in a first phase the price should be fixed and lower, without major fluctuations for users. This is because our major goal at this stage is to get users to install our platform, and have them use it to make travel bookings, in other words. Ensuring an excellent, safe and compliant flight experience is essential to make the price set fair. </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At this stage it is also important to define the user segment we want to target, depending on the price we set for each trip.</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It is important to point out that we considered the variables duration in seconds and distance in km.</a:t>
            </a: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So based on the information obtained, we consider that  - The basic fee is $2.50, the </a:t>
            </a:r>
            <a:r>
              <a:rPr lang="en-GB" sz="1200" dirty="0" err="1">
                <a:solidFill>
                  <a:srgbClr val="434343"/>
                </a:solidFill>
                <a:latin typeface="Nunito Light"/>
                <a:ea typeface="Nunito Light"/>
                <a:cs typeface="Nunito Light"/>
                <a:sym typeface="Nunito Light"/>
              </a:rPr>
              <a:t>kilometer</a:t>
            </a:r>
            <a:r>
              <a:rPr lang="en-GB" sz="1200" dirty="0">
                <a:solidFill>
                  <a:srgbClr val="434343"/>
                </a:solidFill>
                <a:latin typeface="Nunito Light"/>
                <a:ea typeface="Nunito Light"/>
                <a:cs typeface="Nunito Light"/>
                <a:sym typeface="Nunito Light"/>
              </a:rPr>
              <a:t> price is $1.56. For standing and waiting time, $30.00 is charged per hour.</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So, the calculation formula is as follows (ignore waiting times per hour):</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Price = Base fee + </a:t>
            </a:r>
            <a:r>
              <a:rPr lang="en-GB" sz="1200" b="1" strike="sngStrike" dirty="0">
                <a:solidFill>
                  <a:srgbClr val="434343"/>
                </a:solidFill>
                <a:latin typeface="Nunito Light"/>
                <a:ea typeface="Nunito Light"/>
                <a:cs typeface="Nunito Light"/>
                <a:sym typeface="Nunito Light"/>
              </a:rPr>
              <a:t>(Cost per minute * time in ride) </a:t>
            </a:r>
            <a:r>
              <a:rPr lang="en-GB" sz="1200" b="1" dirty="0">
                <a:solidFill>
                  <a:srgbClr val="434343"/>
                </a:solidFill>
                <a:latin typeface="Nunito Light"/>
                <a:ea typeface="Nunito Light"/>
                <a:cs typeface="Nunito Light"/>
                <a:sym typeface="Nunito Light"/>
              </a:rPr>
              <a:t>+ (Cost per km * ride distance/0.6214)</a:t>
            </a:r>
            <a:br>
              <a:rPr lang="en-GB" sz="1200" b="1" dirty="0">
                <a:solidFill>
                  <a:srgbClr val="434343"/>
                </a:solidFill>
                <a:latin typeface="Nunito Light"/>
                <a:ea typeface="Nunito Light"/>
                <a:cs typeface="Nunito Light"/>
                <a:sym typeface="Nunito Light"/>
              </a:rPr>
            </a:br>
            <a:endParaRPr sz="1200" dirty="0">
              <a:solidFill>
                <a:srgbClr val="434343"/>
              </a:solidFill>
              <a:latin typeface="Nunito Light"/>
              <a:ea typeface="Nunito Light"/>
              <a:cs typeface="Nunito Light"/>
              <a:sym typeface="Nunito Light"/>
            </a:endParaRPr>
          </a:p>
        </p:txBody>
      </p:sp>
      <p:graphicFrame>
        <p:nvGraphicFramePr>
          <p:cNvPr id="3" name="Table 2">
            <a:extLst>
              <a:ext uri="{FF2B5EF4-FFF2-40B4-BE49-F238E27FC236}">
                <a16:creationId xmlns:a16="http://schemas.microsoft.com/office/drawing/2014/main" id="{FE27DE05-6B64-A246-A764-DBAD8EA71363}"/>
              </a:ext>
            </a:extLst>
          </p:cNvPr>
          <p:cNvGraphicFramePr>
            <a:graphicFrameLocks noGrp="1"/>
          </p:cNvGraphicFramePr>
          <p:nvPr>
            <p:extLst>
              <p:ext uri="{D42A27DB-BD31-4B8C-83A1-F6EECF244321}">
                <p14:modId xmlns:p14="http://schemas.microsoft.com/office/powerpoint/2010/main" val="2354361874"/>
              </p:ext>
            </p:extLst>
          </p:nvPr>
        </p:nvGraphicFramePr>
        <p:xfrm>
          <a:off x="361350" y="3954705"/>
          <a:ext cx="8314019" cy="1010920"/>
        </p:xfrm>
        <a:graphic>
          <a:graphicData uri="http://schemas.openxmlformats.org/drawingml/2006/table">
            <a:tbl>
              <a:tblPr firstRow="1" bandRow="1">
                <a:tableStyleId>{F5AB1C69-6EDB-4FF4-983F-18BD219EF322}</a:tableStyleId>
              </a:tblPr>
              <a:tblGrid>
                <a:gridCol w="1592414">
                  <a:extLst>
                    <a:ext uri="{9D8B030D-6E8A-4147-A177-3AD203B41FA5}">
                      <a16:colId xmlns:a16="http://schemas.microsoft.com/office/drawing/2014/main" val="3308531460"/>
                    </a:ext>
                  </a:extLst>
                </a:gridCol>
                <a:gridCol w="1019908">
                  <a:extLst>
                    <a:ext uri="{9D8B030D-6E8A-4147-A177-3AD203B41FA5}">
                      <a16:colId xmlns:a16="http://schemas.microsoft.com/office/drawing/2014/main" val="1418022772"/>
                    </a:ext>
                  </a:extLst>
                </a:gridCol>
                <a:gridCol w="2176736">
                  <a:extLst>
                    <a:ext uri="{9D8B030D-6E8A-4147-A177-3AD203B41FA5}">
                      <a16:colId xmlns:a16="http://schemas.microsoft.com/office/drawing/2014/main" val="1277961354"/>
                    </a:ext>
                  </a:extLst>
                </a:gridCol>
                <a:gridCol w="1862157">
                  <a:extLst>
                    <a:ext uri="{9D8B030D-6E8A-4147-A177-3AD203B41FA5}">
                      <a16:colId xmlns:a16="http://schemas.microsoft.com/office/drawing/2014/main" val="39716790"/>
                    </a:ext>
                  </a:extLst>
                </a:gridCol>
                <a:gridCol w="1662804">
                  <a:extLst>
                    <a:ext uri="{9D8B030D-6E8A-4147-A177-3AD203B41FA5}">
                      <a16:colId xmlns:a16="http://schemas.microsoft.com/office/drawing/2014/main" val="2090715693"/>
                    </a:ext>
                  </a:extLst>
                </a:gridCol>
              </a:tblGrid>
              <a:tr h="0">
                <a:tc>
                  <a:txBody>
                    <a:bodyPr/>
                    <a:lstStyle/>
                    <a:p>
                      <a:endParaRPr lang="en-PT" sz="1200" b="1" i="0" u="none" strike="noStrike" cap="none" dirty="0">
                        <a:solidFill>
                          <a:srgbClr val="434343"/>
                        </a:solidFill>
                        <a:latin typeface="+mn-lt"/>
                        <a:ea typeface="+mn-ea"/>
                        <a:cs typeface="+mn-cs"/>
                        <a:sym typeface="Arial"/>
                      </a:endParaRPr>
                    </a:p>
                  </a:txBody>
                  <a:tcPr/>
                </a:tc>
                <a:tc>
                  <a:txBody>
                    <a:bodyPr/>
                    <a:lstStyle/>
                    <a:p>
                      <a:r>
                        <a:rPr lang="en-GB" sz="1200" b="1" dirty="0">
                          <a:solidFill>
                            <a:srgbClr val="434343"/>
                          </a:solidFill>
                          <a:sym typeface="Nunito"/>
                        </a:rPr>
                        <a:t>A</a:t>
                      </a:r>
                      <a:r>
                        <a:rPr lang="en" sz="1200" b="1" dirty="0" err="1">
                          <a:solidFill>
                            <a:srgbClr val="434343"/>
                          </a:solidFill>
                          <a:sym typeface="Nunito"/>
                        </a:rPr>
                        <a:t>verage</a:t>
                      </a:r>
                      <a:endParaRPr lang="en" sz="1200" b="1" dirty="0">
                        <a:solidFill>
                          <a:srgbClr val="434343"/>
                        </a:solidFill>
                        <a:latin typeface="+mj-lt"/>
                        <a:ea typeface="Nunito"/>
                        <a:cs typeface="Nunito"/>
                        <a:sym typeface="Nunito"/>
                      </a:endParaRPr>
                    </a:p>
                  </a:txBody>
                  <a:tcPr/>
                </a:tc>
                <a:tc>
                  <a:txBody>
                    <a:bodyPr/>
                    <a:lstStyle/>
                    <a:p>
                      <a:r>
                        <a:rPr lang="en" sz="1200" b="1" dirty="0">
                          <a:solidFill>
                            <a:srgbClr val="434343"/>
                          </a:solidFill>
                          <a:sym typeface="Nunito"/>
                        </a:rPr>
                        <a:t>Median</a:t>
                      </a:r>
                      <a:endParaRPr lang="en-PT" sz="1200" b="1" dirty="0">
                        <a:latin typeface="+mj-lt"/>
                      </a:endParaRPr>
                    </a:p>
                  </a:txBody>
                  <a:tcPr/>
                </a:tc>
                <a:tc>
                  <a:txBody>
                    <a:bodyPr/>
                    <a:lstStyle/>
                    <a:p>
                      <a:r>
                        <a:rPr lang="en-GB" sz="1200" b="1" dirty="0">
                          <a:solidFill>
                            <a:srgbClr val="434343"/>
                          </a:solidFill>
                          <a:sym typeface="Nunito"/>
                        </a:rPr>
                        <a:t>F</a:t>
                      </a:r>
                      <a:r>
                        <a:rPr lang="en" sz="1200" b="1" dirty="0" err="1">
                          <a:solidFill>
                            <a:srgbClr val="434343"/>
                          </a:solidFill>
                          <a:sym typeface="Nunito"/>
                        </a:rPr>
                        <a:t>irst</a:t>
                      </a:r>
                      <a:r>
                        <a:rPr lang="en" sz="1200" b="1" dirty="0">
                          <a:solidFill>
                            <a:srgbClr val="434343"/>
                          </a:solidFill>
                          <a:sym typeface="Nunito"/>
                        </a:rPr>
                        <a:t> standard deviation of the mean</a:t>
                      </a:r>
                      <a:endParaRPr lang="en-PT" sz="1200" b="1" dirty="0">
                        <a:latin typeface="+mj-lt"/>
                      </a:endParaRPr>
                    </a:p>
                  </a:txBody>
                  <a:tcPr/>
                </a:tc>
                <a:tc>
                  <a:txBody>
                    <a:bodyPr/>
                    <a:lstStyle/>
                    <a:p>
                      <a:r>
                        <a:rPr lang="en-GB" sz="1200" b="1" dirty="0">
                          <a:solidFill>
                            <a:srgbClr val="434343"/>
                          </a:solidFill>
                          <a:sym typeface="Nunito"/>
                        </a:rPr>
                        <a:t>S</a:t>
                      </a:r>
                      <a:r>
                        <a:rPr lang="en" sz="1200" b="1" dirty="0" err="1">
                          <a:solidFill>
                            <a:srgbClr val="434343"/>
                          </a:solidFill>
                          <a:sym typeface="Nunito"/>
                        </a:rPr>
                        <a:t>econd</a:t>
                      </a:r>
                      <a:r>
                        <a:rPr lang="en" sz="1200" b="1" dirty="0">
                          <a:solidFill>
                            <a:srgbClr val="434343"/>
                          </a:solidFill>
                          <a:sym typeface="Nunito"/>
                        </a:rPr>
                        <a:t> standard deviation of the mean</a:t>
                      </a:r>
                      <a:endParaRPr lang="en-PT" sz="1200" b="1" dirty="0">
                        <a:latin typeface="+mj-lt"/>
                      </a:endParaRPr>
                    </a:p>
                  </a:txBody>
                  <a:tcPr/>
                </a:tc>
                <a:extLst>
                  <a:ext uri="{0D108BD9-81ED-4DB2-BD59-A6C34878D82A}">
                    <a16:rowId xmlns:a16="http://schemas.microsoft.com/office/drawing/2014/main" val="3157414792"/>
                  </a:ext>
                </a:extLst>
              </a:tr>
              <a:tr h="370840">
                <a:tc>
                  <a:txBody>
                    <a:bodyPr/>
                    <a:lstStyle/>
                    <a:p>
                      <a:r>
                        <a:rPr lang="en-GB" sz="1200" b="0">
                          <a:solidFill>
                            <a:srgbClr val="434343"/>
                          </a:solidFill>
                          <a:sym typeface="Nunito Light"/>
                        </a:rPr>
                        <a:t>P</a:t>
                      </a:r>
                      <a:r>
                        <a:rPr lang="en" sz="1200" b="0">
                          <a:solidFill>
                            <a:srgbClr val="434343"/>
                          </a:solidFill>
                          <a:sym typeface="Nunito Light"/>
                        </a:rPr>
                        <a:t>rice ($ dolars)</a:t>
                      </a:r>
                      <a:endParaRPr lang="en-PT" sz="1200" b="0" dirty="0">
                        <a:latin typeface="+mj-lt"/>
                      </a:endParaRPr>
                    </a:p>
                  </a:txBody>
                  <a:tcPr/>
                </a:tc>
                <a:tc>
                  <a:txBody>
                    <a:bodyPr/>
                    <a:lstStyle/>
                    <a:p>
                      <a:r>
                        <a:rPr lang="en-PT" sz="1200" b="0" dirty="0">
                          <a:latin typeface="+mj-lt"/>
                        </a:rPr>
                        <a:t>19,1</a:t>
                      </a:r>
                    </a:p>
                  </a:txBody>
                  <a:tcPr/>
                </a:tc>
                <a:tc>
                  <a:txBody>
                    <a:bodyPr/>
                    <a:lstStyle/>
                    <a:p>
                      <a:r>
                        <a:rPr lang="en-PT" sz="1200" b="0" dirty="0">
                          <a:latin typeface="+mj-lt"/>
                        </a:rPr>
                        <a:t>13,5</a:t>
                      </a:r>
                    </a:p>
                  </a:txBody>
                  <a:tcPr/>
                </a:tc>
                <a:tc>
                  <a:txBody>
                    <a:bodyPr/>
                    <a:lstStyle/>
                    <a:p>
                      <a:r>
                        <a:rPr lang="en-PT" sz="1200" b="0" dirty="0">
                          <a:latin typeface="+mj-lt"/>
                        </a:rPr>
                        <a:t>29,7</a:t>
                      </a:r>
                    </a:p>
                  </a:txBody>
                  <a:tcPr/>
                </a:tc>
                <a:tc>
                  <a:txBody>
                    <a:bodyPr/>
                    <a:lstStyle/>
                    <a:p>
                      <a:r>
                        <a:rPr lang="en-PT" sz="1200" b="0" dirty="0">
                          <a:latin typeface="+mj-lt"/>
                        </a:rPr>
                        <a:t>59.5</a:t>
                      </a:r>
                    </a:p>
                  </a:txBody>
                  <a:tcPr/>
                </a:tc>
                <a:extLst>
                  <a:ext uri="{0D108BD9-81ED-4DB2-BD59-A6C34878D82A}">
                    <a16:rowId xmlns:a16="http://schemas.microsoft.com/office/drawing/2014/main" val="2510244958"/>
                  </a:ext>
                </a:extLst>
              </a:tr>
            </a:tbl>
          </a:graphicData>
        </a:graphic>
      </p:graphicFrame>
    </p:spTree>
    <p:extLst>
      <p:ext uri="{BB962C8B-B14F-4D97-AF65-F5344CB8AC3E}">
        <p14:creationId xmlns:p14="http://schemas.microsoft.com/office/powerpoint/2010/main" val="3446277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4710648"/>
          </a:xfrm>
          <a:prstGeom prst="rect">
            <a:avLst/>
          </a:prstGeom>
        </p:spPr>
        <p:txBody>
          <a:bodyPr spcFirstLastPara="1" wrap="square" lIns="91425" tIns="91425" rIns="91425" bIns="91425" anchor="t" anchorCtr="0">
            <a:noAutofit/>
          </a:bodyPr>
          <a:lstStyle/>
          <a:p>
            <a:pPr lvl="0" algn="l"/>
            <a:r>
              <a:rPr lang="en" sz="2800" dirty="0">
                <a:solidFill>
                  <a:srgbClr val="434343"/>
                </a:solidFill>
                <a:latin typeface="Nunito Light"/>
                <a:ea typeface="Nunito Light"/>
                <a:cs typeface="Nunito Light"/>
                <a:sym typeface="Nunito Light"/>
              </a:rPr>
              <a:t>Answer Slide</a:t>
            </a:r>
            <a:br>
              <a:rPr lang="en" sz="2800" dirty="0">
                <a:solidFill>
                  <a:srgbClr val="434343"/>
                </a:solidFill>
                <a:latin typeface="Nunito Light"/>
                <a:ea typeface="Nunito Light"/>
                <a:cs typeface="Nunito Light"/>
                <a:sym typeface="Nunito Light"/>
              </a:rPr>
            </a:br>
            <a:r>
              <a:rPr lang="en" sz="1200" b="1" u="sng" dirty="0">
                <a:solidFill>
                  <a:srgbClr val="434343"/>
                </a:solidFill>
                <a:latin typeface="Nunito Light"/>
                <a:ea typeface="Nunito Light"/>
                <a:cs typeface="Nunito Light"/>
                <a:sym typeface="Nunito Light"/>
              </a:rPr>
              <a:t>Should the pricing be fixed or dynamic? At what rates? (part 2)</a:t>
            </a:r>
            <a:endParaRPr sz="1200" b="1" u="sng"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200" b="1" u="sng" dirty="0">
              <a:solidFill>
                <a:srgbClr val="434343"/>
              </a:solidFill>
              <a:latin typeface="Nunito Light"/>
              <a:ea typeface="Nunito Light"/>
              <a:cs typeface="Nunito Light"/>
              <a:sym typeface="Nunito Light"/>
            </a:endParaRPr>
          </a:p>
          <a:p>
            <a:pPr algn="l"/>
            <a:r>
              <a:rPr lang="en-GB" sz="1200" dirty="0">
                <a:solidFill>
                  <a:srgbClr val="434343"/>
                </a:solidFill>
                <a:latin typeface="Nunito Light"/>
                <a:ea typeface="Nunito Light"/>
                <a:cs typeface="Nunito Light"/>
                <a:sym typeface="Nunito Light"/>
              </a:rPr>
              <a:t>Based on the above calculation, it is important that at the start the price is actually fixed, to ensure that the target audience is at a high level of familiarization with the services provided and with pricing at the beginning. The form to consider is the one I presented above.</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dirty="0">
                <a:solidFill>
                  <a:srgbClr val="434343"/>
                </a:solidFill>
                <a:latin typeface="Nunito Light"/>
                <a:ea typeface="Nunito Light"/>
                <a:cs typeface="Nunito Light"/>
                <a:sym typeface="Nunito Light"/>
              </a:rPr>
              <a:t>Considering also the analysis done previously on the research data, we can set the </a:t>
            </a:r>
            <a:r>
              <a:rPr lang="en-GB" sz="1200" b="1" dirty="0">
                <a:solidFill>
                  <a:srgbClr val="434343"/>
                </a:solidFill>
                <a:latin typeface="Nunito Light"/>
                <a:ea typeface="Nunito Light"/>
                <a:cs typeface="Nunito Light"/>
                <a:sym typeface="Nunito Light"/>
              </a:rPr>
              <a:t>target at 25$ </a:t>
            </a:r>
            <a:r>
              <a:rPr lang="en-GB" sz="1200" dirty="0">
                <a:solidFill>
                  <a:srgbClr val="434343"/>
                </a:solidFill>
                <a:latin typeface="Nunito Light"/>
                <a:ea typeface="Nunito Light"/>
                <a:cs typeface="Nunito Light"/>
                <a:sym typeface="Nunito Light"/>
              </a:rPr>
              <a:t>(considering that the trips are long distances, well over 5 miles).</a:t>
            </a:r>
            <a:br>
              <a:rPr lang="en-GB" sz="1200" b="1" dirty="0">
                <a:solidFill>
                  <a:srgbClr val="434343"/>
                </a:solidFill>
                <a:latin typeface="Nunito Light"/>
                <a:ea typeface="Nunito Light"/>
                <a:cs typeface="Nunito Light"/>
                <a:sym typeface="Nunito Light"/>
              </a:rPr>
            </a:br>
            <a:endParaRPr sz="1200" dirty="0">
              <a:solidFill>
                <a:srgbClr val="434343"/>
              </a:solidFill>
              <a:latin typeface="Nunito Light"/>
              <a:ea typeface="Nunito Light"/>
              <a:cs typeface="Nunito Light"/>
              <a:sym typeface="Nunito Light"/>
            </a:endParaRPr>
          </a:p>
        </p:txBody>
      </p:sp>
      <p:pic>
        <p:nvPicPr>
          <p:cNvPr id="4" name="Picture 3">
            <a:extLst>
              <a:ext uri="{FF2B5EF4-FFF2-40B4-BE49-F238E27FC236}">
                <a16:creationId xmlns:a16="http://schemas.microsoft.com/office/drawing/2014/main" id="{7D3C20C9-FC3F-6544-8632-B9F6BB1841F2}"/>
              </a:ext>
            </a:extLst>
          </p:cNvPr>
          <p:cNvPicPr>
            <a:picLocks noChangeAspect="1"/>
          </p:cNvPicPr>
          <p:nvPr/>
        </p:nvPicPr>
        <p:blipFill>
          <a:blip r:embed="rId3"/>
          <a:stretch>
            <a:fillRect/>
          </a:stretch>
        </p:blipFill>
        <p:spPr>
          <a:xfrm>
            <a:off x="361350" y="2311763"/>
            <a:ext cx="4468558" cy="1755694"/>
          </a:xfrm>
          <a:prstGeom prst="rect">
            <a:avLst/>
          </a:prstGeom>
        </p:spPr>
      </p:pic>
      <p:pic>
        <p:nvPicPr>
          <p:cNvPr id="5" name="Picture 4">
            <a:extLst>
              <a:ext uri="{FF2B5EF4-FFF2-40B4-BE49-F238E27FC236}">
                <a16:creationId xmlns:a16="http://schemas.microsoft.com/office/drawing/2014/main" id="{A6B3522E-6A3C-8647-8C52-A1BEF5210050}"/>
              </a:ext>
            </a:extLst>
          </p:cNvPr>
          <p:cNvPicPr>
            <a:picLocks noChangeAspect="1"/>
          </p:cNvPicPr>
          <p:nvPr/>
        </p:nvPicPr>
        <p:blipFill>
          <a:blip r:embed="rId4"/>
          <a:stretch>
            <a:fillRect/>
          </a:stretch>
        </p:blipFill>
        <p:spPr>
          <a:xfrm>
            <a:off x="4407037" y="3209931"/>
            <a:ext cx="4581659" cy="1755694"/>
          </a:xfrm>
          <a:prstGeom prst="rect">
            <a:avLst/>
          </a:prstGeom>
        </p:spPr>
      </p:pic>
    </p:spTree>
    <p:extLst>
      <p:ext uri="{BB962C8B-B14F-4D97-AF65-F5344CB8AC3E}">
        <p14:creationId xmlns:p14="http://schemas.microsoft.com/office/powerpoint/2010/main" val="11118849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0"/>
        <p:cNvGrpSpPr/>
        <p:nvPr/>
      </p:nvGrpSpPr>
      <p:grpSpPr>
        <a:xfrm>
          <a:off x="0" y="0"/>
          <a:ext cx="0" cy="0"/>
          <a:chOff x="0" y="0"/>
          <a:chExt cx="0" cy="0"/>
        </a:xfrm>
      </p:grpSpPr>
      <p:sp>
        <p:nvSpPr>
          <p:cNvPr id="251" name="Google Shape;251;p50"/>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Determine the MVP sample size &amp; time period allotted estimated to come to a conclusion on your hypotheses. </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5"/>
        <p:cNvGrpSpPr/>
        <p:nvPr/>
      </p:nvGrpSpPr>
      <p:grpSpPr>
        <a:xfrm>
          <a:off x="0" y="0"/>
          <a:ext cx="0" cy="0"/>
          <a:chOff x="0" y="0"/>
          <a:chExt cx="0" cy="0"/>
        </a:xfrm>
      </p:grpSpPr>
      <p:sp>
        <p:nvSpPr>
          <p:cNvPr id="256" name="Google Shape;256;p51"/>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57" name="Google Shape;257;p51"/>
          <p:cNvSpPr txBox="1">
            <a:spLocks noGrp="1"/>
          </p:cNvSpPr>
          <p:nvPr>
            <p:ph type="ctrTitle" idx="4294967295"/>
          </p:nvPr>
        </p:nvSpPr>
        <p:spPr>
          <a:xfrm>
            <a:off x="363414" y="1154479"/>
            <a:ext cx="8520599" cy="3927072"/>
          </a:xfrm>
          <a:prstGeom prst="rect">
            <a:avLst/>
          </a:prstGeom>
        </p:spPr>
        <p:txBody>
          <a:bodyPr spcFirstLastPara="1" wrap="square" lIns="91425" tIns="91425" rIns="91425" bIns="91425" anchor="t" anchorCtr="0">
            <a:noAutofit/>
          </a:bodyPr>
          <a:lstStyle/>
          <a:p>
            <a:pPr lvl="0"/>
            <a:r>
              <a:rPr lang="en-GB" sz="1200" dirty="0">
                <a:solidFill>
                  <a:srgbClr val="434343"/>
                </a:solidFill>
                <a:latin typeface="Nunito Light"/>
                <a:ea typeface="Nunito Light"/>
                <a:cs typeface="Nunito Light"/>
                <a:sym typeface="Nunito Light"/>
              </a:rPr>
              <a:t>The sample size (qualitative survey and taxi cab and NYC data) is enough to return us several insights either numerical or spatial. Based on this data we were able to understand and identify the target audiences.</a:t>
            </a:r>
            <a:br>
              <a:rPr lang="en-GB" sz="1200" dirty="0">
                <a:solidFill>
                  <a:srgbClr val="434343"/>
                </a:solidFill>
                <a:latin typeface="Nunito Light"/>
                <a:ea typeface="Nunito Light"/>
                <a:cs typeface="Nunito Light"/>
                <a:sym typeface="Nunito Light"/>
              </a:rPr>
            </a:br>
            <a:endParaRPr sz="1200" dirty="0">
              <a:solidFill>
                <a:srgbClr val="434343"/>
              </a:solidFill>
              <a:latin typeface="Nunito Light"/>
              <a:ea typeface="Nunito Light"/>
              <a:cs typeface="Nunito Light"/>
              <a:sym typeface="Nunito Light"/>
            </a:endParaRPr>
          </a:p>
          <a:p>
            <a:r>
              <a:rPr lang="en-GB" sz="1200" b="1" dirty="0"/>
              <a:t>Using Optimizely’s A/B Test Sample Size Calculator</a:t>
            </a:r>
            <a:br>
              <a:rPr lang="en-GB" sz="1200" dirty="0"/>
            </a:br>
            <a:r>
              <a:rPr lang="en-GB" sz="1200" dirty="0">
                <a:hlinkClick r:id="rId3"/>
              </a:rPr>
              <a:t>A/B Sample Size Calculator</a:t>
            </a:r>
            <a:br>
              <a:rPr lang="en-GB" sz="1200" dirty="0"/>
            </a:br>
            <a:endParaRPr sz="1200" dirty="0">
              <a:solidFill>
                <a:srgbClr val="434343"/>
              </a:solidFill>
              <a:latin typeface="Nunito Light"/>
              <a:ea typeface="Nunito Light"/>
              <a:cs typeface="Nunito Light"/>
              <a:sym typeface="Nunito Light"/>
            </a:endParaRPr>
          </a:p>
          <a:p>
            <a:pPr lvl="0"/>
            <a:r>
              <a:rPr lang="en-GB" sz="1200" dirty="0">
                <a:solidFill>
                  <a:srgbClr val="434343"/>
                </a:solidFill>
                <a:latin typeface="Nunito Light"/>
                <a:ea typeface="Nunito Light"/>
                <a:cs typeface="Nunito Light"/>
                <a:sym typeface="Nunito Light"/>
              </a:rPr>
              <a:t>Assuming the KPIs that have been defined we can experiment within the scope of the DAU / MAU ratio that has been defined to be 35% in the first 6 months. The estimated time period for this entire experiment would be 2 months. That would be 60+ days.</a:t>
            </a:r>
            <a:br>
              <a:rPr lang="en-GB" sz="1200" dirty="0">
                <a:solidFill>
                  <a:srgbClr val="434343"/>
                </a:solidFill>
                <a:latin typeface="Nunito Light"/>
                <a:ea typeface="Nunito Light"/>
                <a:cs typeface="Nunito Light"/>
                <a:sym typeface="Nunito Light"/>
              </a:rPr>
            </a:br>
            <a:endParaRPr sz="1200" dirty="0">
              <a:solidFill>
                <a:srgbClr val="434343"/>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59374947-45ED-6E4F-AD10-3C39074F8228}"/>
              </a:ext>
            </a:extLst>
          </p:cNvPr>
          <p:cNvPicPr>
            <a:picLocks noChangeAspect="1"/>
          </p:cNvPicPr>
          <p:nvPr/>
        </p:nvPicPr>
        <p:blipFill>
          <a:blip r:embed="rId4"/>
          <a:stretch>
            <a:fillRect/>
          </a:stretch>
        </p:blipFill>
        <p:spPr>
          <a:xfrm>
            <a:off x="5063377" y="2800965"/>
            <a:ext cx="3459658" cy="2164660"/>
          </a:xfrm>
          <a:prstGeom prst="rect">
            <a:avLst/>
          </a:prstGeom>
        </p:spPr>
      </p:pic>
      <p:sp>
        <p:nvSpPr>
          <p:cNvPr id="3" name="Rectangle 2">
            <a:extLst>
              <a:ext uri="{FF2B5EF4-FFF2-40B4-BE49-F238E27FC236}">
                <a16:creationId xmlns:a16="http://schemas.microsoft.com/office/drawing/2014/main" id="{7946C866-37B3-9243-92B0-938298C04565}"/>
              </a:ext>
            </a:extLst>
          </p:cNvPr>
          <p:cNvSpPr/>
          <p:nvPr/>
        </p:nvSpPr>
        <p:spPr>
          <a:xfrm>
            <a:off x="363414" y="3000138"/>
            <a:ext cx="4699963" cy="830997"/>
          </a:xfrm>
          <a:prstGeom prst="rect">
            <a:avLst/>
          </a:prstGeom>
        </p:spPr>
        <p:txBody>
          <a:bodyPr wrap="square">
            <a:spAutoFit/>
          </a:bodyPr>
          <a:lstStyle/>
          <a:p>
            <a:pPr>
              <a:buClr>
                <a:schemeClr val="dk1"/>
              </a:buClr>
              <a:buSzPts val="2800"/>
            </a:pPr>
            <a:r>
              <a:rPr lang="en-PT" sz="1200" dirty="0">
                <a:solidFill>
                  <a:srgbClr val="434343"/>
                </a:solidFill>
                <a:latin typeface="Nunito Light"/>
              </a:rPr>
              <a:t>The above data shows the possibility within our sample size, showing a base conversion rate of 35% for the ratio of DAU/MAU, having 6% probable detectable effect. </a:t>
            </a:r>
          </a:p>
          <a:p>
            <a:pPr>
              <a:buClr>
                <a:schemeClr val="dk1"/>
              </a:buClr>
              <a:buSzPts val="2800"/>
            </a:pPr>
            <a:r>
              <a:rPr lang="en-PT" sz="1200" dirty="0">
                <a:solidFill>
                  <a:srgbClr val="434343"/>
                </a:solidFill>
                <a:latin typeface="Nunito Light"/>
              </a:rPr>
              <a:t>Our sample size here is 7.000.</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1"/>
        <p:cNvGrpSpPr/>
        <p:nvPr/>
      </p:nvGrpSpPr>
      <p:grpSpPr>
        <a:xfrm>
          <a:off x="0" y="0"/>
          <a:ext cx="0" cy="0"/>
          <a:chOff x="0" y="0"/>
          <a:chExt cx="0" cy="0"/>
        </a:xfrm>
      </p:grpSpPr>
      <p:sp>
        <p:nvSpPr>
          <p:cNvPr id="262" name="Google Shape;262;p52"/>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an instrumentation plan for the events you need collected and logged, in order to be able to physically measure your KPIs.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90" name="Google Shape;90;p20"/>
          <p:cNvSpPr txBox="1">
            <a:spLocks noGrp="1"/>
          </p:cNvSpPr>
          <p:nvPr>
            <p:ph type="ctrTitle" idx="4294967295"/>
          </p:nvPr>
        </p:nvSpPr>
        <p:spPr>
          <a:xfrm>
            <a:off x="196511" y="1003300"/>
            <a:ext cx="8521700" cy="1568450"/>
          </a:xfrm>
          <a:prstGeom prst="rect">
            <a:avLst/>
          </a:prstGeom>
        </p:spPr>
        <p:txBody>
          <a:bodyPr spcFirstLastPara="1" wrap="square" lIns="91425" tIns="91425" rIns="91425" bIns="91425" anchor="t" anchorCtr="0">
            <a:noAutofit/>
          </a:bodyPr>
          <a:lstStyle/>
          <a:p>
            <a:pPr lvl="0" algn="l"/>
            <a:r>
              <a:rPr lang="en" sz="1800" u="sng" dirty="0">
                <a:solidFill>
                  <a:srgbClr val="FFFFFF"/>
                </a:solidFill>
                <a:latin typeface="Nunito Light"/>
                <a:ea typeface="Nunito Light"/>
                <a:cs typeface="Nunito Light"/>
                <a:sym typeface="Nunito Light"/>
              </a:rPr>
              <a:t>What are the characteristics of the users that leverage them?</a:t>
            </a:r>
            <a:br>
              <a:rPr lang="en" sz="1800" u="sng" dirty="0">
                <a:solidFill>
                  <a:srgbClr val="FFFFFF"/>
                </a:solidFill>
                <a:latin typeface="Nunito Light"/>
                <a:ea typeface="Nunito Light"/>
                <a:cs typeface="Nunito Light"/>
                <a:sym typeface="Nunito Light"/>
              </a:rPr>
            </a:br>
            <a:endParaRPr sz="1800" u="sng" dirty="0">
              <a:solidFill>
                <a:srgbClr val="FFFFFF"/>
              </a:solidFill>
              <a:latin typeface="Nunito Light"/>
              <a:ea typeface="Nunito Light"/>
              <a:cs typeface="Nunito Light"/>
              <a:sym typeface="Nunito Light"/>
            </a:endParaRPr>
          </a:p>
          <a:p>
            <a:pPr lvl="0" algn="l"/>
            <a:r>
              <a:rPr lang="en-GB" sz="1200" dirty="0">
                <a:solidFill>
                  <a:srgbClr val="FFFFFF"/>
                </a:solidFill>
                <a:latin typeface="Nunito Light"/>
                <a:ea typeface="Nunito Light"/>
                <a:cs typeface="Nunito Light"/>
                <a:sym typeface="Nunito Light"/>
              </a:rPr>
              <a:t>Overall taxis-cab (and similar ones like uber) have several advantages over other types of transport in several aspects:</a:t>
            </a: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 customers are usually use of this service out of necessity and there is no curiosity character;</a:t>
            </a: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 they are fast compared to public transport;</a:t>
            </a: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 they are private transports dedicated to a specific purpose (personal, professional, business or mixed);</a:t>
            </a: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 they are characterised by transporting people end-to-end, considering and optimising the transport journey according to the passenger's needs, including amenities in the transport itself;</a:t>
            </a: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 are characterised by a more personal and comfortable face for the customer;</a:t>
            </a:r>
            <a:br>
              <a:rPr lang="en-GB" sz="1200" dirty="0">
                <a:solidFill>
                  <a:srgbClr val="FFFFFF"/>
                </a:solidFill>
                <a:latin typeface="Nunito Light"/>
                <a:ea typeface="Nunito Light"/>
                <a:cs typeface="Nunito Light"/>
                <a:sym typeface="Nunito Light"/>
              </a:rPr>
            </a:br>
            <a:br>
              <a:rPr lang="en-GB" sz="1200" dirty="0">
                <a:solidFill>
                  <a:srgbClr val="FFFFFF"/>
                </a:solidFill>
                <a:latin typeface="Nunito Light"/>
                <a:ea typeface="Nunito Light"/>
                <a:cs typeface="Nunito Light"/>
                <a:sym typeface="Nunito Light"/>
              </a:rPr>
            </a:br>
            <a:r>
              <a:rPr lang="en-GB" sz="1200" dirty="0">
                <a:solidFill>
                  <a:srgbClr val="FFFFFF"/>
                </a:solidFill>
                <a:latin typeface="Nunito Light"/>
                <a:ea typeface="Nunito Light"/>
                <a:cs typeface="Nunito Light"/>
                <a:sym typeface="Nunito Light"/>
              </a:rPr>
              <a:t>In the specific case of flying taxis, contrary to what I mentioned above, I can in an initial phase, the demand for this service is based more on exploration and curiosity of this service. But I believe that after an initial phase this service will be used in a more regular way, considering the aspects mentioned above, but including a better performance in all aspects. </a:t>
            </a:r>
            <a:endParaRPr sz="12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2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13141637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6"/>
        <p:cNvGrpSpPr/>
        <p:nvPr/>
      </p:nvGrpSpPr>
      <p:grpSpPr>
        <a:xfrm>
          <a:off x="0" y="0"/>
          <a:ext cx="0" cy="0"/>
          <a:chOff x="0" y="0"/>
          <a:chExt cx="0" cy="0"/>
        </a:xfrm>
      </p:grpSpPr>
      <p:sp>
        <p:nvSpPr>
          <p:cNvPr id="267" name="Google Shape;267;p5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68" name="Google Shape;268;p53"/>
          <p:cNvSpPr txBox="1">
            <a:spLocks noGrp="1"/>
          </p:cNvSpPr>
          <p:nvPr>
            <p:ph type="ctrTitle" idx="4294967295"/>
          </p:nvPr>
        </p:nvSpPr>
        <p:spPr>
          <a:xfrm>
            <a:off x="188464" y="1003300"/>
            <a:ext cx="8955536" cy="4022410"/>
          </a:xfrm>
          <a:prstGeom prst="rect">
            <a:avLst/>
          </a:prstGeom>
        </p:spPr>
        <p:txBody>
          <a:bodyPr spcFirstLastPara="1" wrap="square" lIns="91425" tIns="91425" rIns="91425" bIns="91425" anchor="t" anchorCtr="0">
            <a:noAutofit/>
          </a:bodyPr>
          <a:lstStyle/>
          <a:p>
            <a:pPr lvl="0"/>
            <a:r>
              <a:rPr lang="en-GB" sz="1200" b="1" dirty="0">
                <a:solidFill>
                  <a:srgbClr val="434343"/>
                </a:solidFill>
                <a:latin typeface="Nunito Light"/>
                <a:ea typeface="Nunito Light"/>
                <a:cs typeface="Nunito Light"/>
                <a:sym typeface="Nunito Light"/>
              </a:rPr>
              <a:t>Event: </a:t>
            </a:r>
            <a:r>
              <a:rPr lang="en-GB" sz="1200" dirty="0" err="1">
                <a:solidFill>
                  <a:srgbClr val="434343"/>
                </a:solidFill>
                <a:latin typeface="Nunito Light"/>
                <a:ea typeface="Nunito Light"/>
                <a:cs typeface="Nunito Light"/>
                <a:sym typeface="Nunito Light"/>
              </a:rPr>
              <a:t>User_Trip</a:t>
            </a:r>
            <a:r>
              <a:rPr lang="en-GB" sz="1200" dirty="0">
                <a:solidFill>
                  <a:srgbClr val="434343"/>
                </a:solidFill>
                <a:latin typeface="Nunito Light"/>
                <a:ea typeface="Nunito Light"/>
                <a:cs typeface="Nunito Light"/>
                <a:sym typeface="Nunito Light"/>
              </a:rPr>
              <a:t> </a:t>
            </a: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Definition</a:t>
            </a:r>
            <a:r>
              <a:rPr lang="en-GB" sz="1200" dirty="0">
                <a:solidFill>
                  <a:srgbClr val="434343"/>
                </a:solidFill>
                <a:latin typeface="Nunito Light"/>
                <a:ea typeface="Nunito Light"/>
                <a:cs typeface="Nunito Light"/>
                <a:sym typeface="Nunito Light"/>
              </a:rPr>
              <a:t>: This event allows to identify when a user schedules a trip via app/desktop, it identifies the beginning and the end of the trip.</a:t>
            </a: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Properties: </a:t>
            </a:r>
            <a:r>
              <a:rPr lang="en-GB" sz="1200" dirty="0" err="1">
                <a:solidFill>
                  <a:srgbClr val="434343"/>
                </a:solidFill>
                <a:latin typeface="Nunito Light"/>
                <a:ea typeface="Nunito Light"/>
                <a:cs typeface="Nunito Light"/>
                <a:sym typeface="Nunito Light"/>
              </a:rPr>
              <a:t>ride_id</a:t>
            </a:r>
            <a:r>
              <a:rPr lang="en-GB" sz="1200" dirty="0">
                <a:solidFill>
                  <a:srgbClr val="434343"/>
                </a:solidFill>
                <a:latin typeface="Nunito Light"/>
                <a:ea typeface="Nunito Light"/>
                <a:cs typeface="Nunito Light"/>
                <a:sym typeface="Nunito Light"/>
              </a:rPr>
              <a:t> , </a:t>
            </a:r>
            <a:r>
              <a:rPr lang="en-GB" sz="1200" dirty="0" err="1">
                <a:solidFill>
                  <a:srgbClr val="434343"/>
                </a:solidFill>
                <a:latin typeface="Nunito Light"/>
                <a:ea typeface="Nunito Light"/>
                <a:cs typeface="Nunito Light"/>
                <a:sym typeface="Nunito Light"/>
              </a:rPr>
              <a:t>user_id</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timestamp_pickup</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timestamp_drop</a:t>
            </a:r>
            <a:r>
              <a:rPr lang="en-GB" sz="1200" dirty="0">
                <a:solidFill>
                  <a:srgbClr val="434343"/>
                </a:solidFill>
                <a:latin typeface="Nunito Light"/>
                <a:ea typeface="Nunito Light"/>
                <a:cs typeface="Nunito Light"/>
                <a:sym typeface="Nunito Light"/>
              </a:rPr>
              <a:t>, price, distance, duration, driver, </a:t>
            </a:r>
            <a:r>
              <a:rPr lang="en-GB" sz="1200" dirty="0" err="1">
                <a:solidFill>
                  <a:srgbClr val="434343"/>
                </a:solidFill>
                <a:latin typeface="Nunito Light"/>
                <a:ea typeface="Nunito Light"/>
                <a:cs typeface="Nunito Light"/>
                <a:sym typeface="Nunito Light"/>
              </a:rPr>
              <a:t>plan_info</a:t>
            </a:r>
            <a:r>
              <a:rPr lang="en-GB" sz="1200" dirty="0">
                <a:solidFill>
                  <a:srgbClr val="434343"/>
                </a:solidFill>
                <a:latin typeface="Nunito Light"/>
                <a:ea typeface="Nunito Light"/>
                <a:cs typeface="Nunito Light"/>
                <a:sym typeface="Nunito Light"/>
              </a:rPr>
              <a:t>, longitude, latitude, ...</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Event</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Cancelled_Trips</a:t>
            </a:r>
            <a:r>
              <a:rPr lang="en-GB" sz="1200" dirty="0">
                <a:solidFill>
                  <a:srgbClr val="434343"/>
                </a:solidFill>
                <a:latin typeface="Nunito Light"/>
                <a:ea typeface="Nunito Light"/>
                <a:cs typeface="Nunito Light"/>
                <a:sym typeface="Nunito Light"/>
              </a:rPr>
              <a:t> </a:t>
            </a: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Definition</a:t>
            </a:r>
            <a:r>
              <a:rPr lang="en-GB" sz="1200" dirty="0">
                <a:solidFill>
                  <a:srgbClr val="434343"/>
                </a:solidFill>
                <a:latin typeface="Nunito Light"/>
                <a:ea typeface="Nunito Light"/>
                <a:cs typeface="Nunito Light"/>
                <a:sym typeface="Nunito Light"/>
              </a:rPr>
              <a:t>: This event allows to record which of all scheduled trips have been </a:t>
            </a:r>
            <a:r>
              <a:rPr lang="en-GB" sz="1200" dirty="0" err="1">
                <a:solidFill>
                  <a:srgbClr val="434343"/>
                </a:solidFill>
                <a:latin typeface="Nunito Light"/>
                <a:ea typeface="Nunito Light"/>
                <a:cs typeface="Nunito Light"/>
                <a:sym typeface="Nunito Light"/>
              </a:rPr>
              <a:t>canceled</a:t>
            </a:r>
            <a:r>
              <a:rPr lang="en-GB" sz="1200" dirty="0">
                <a:solidFill>
                  <a:srgbClr val="434343"/>
                </a:solidFill>
                <a:latin typeface="Nunito Light"/>
                <a:ea typeface="Nunito Light"/>
                <a:cs typeface="Nunito Light"/>
                <a:sym typeface="Nunito Light"/>
              </a:rPr>
              <a:t> just before they start (approximately in the next 3 minutes). Average waiting time is expected to be between 5 to 7 minutes.</a:t>
            </a: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Properties: </a:t>
            </a:r>
            <a:r>
              <a:rPr lang="en-GB" sz="1200" dirty="0" err="1">
                <a:solidFill>
                  <a:srgbClr val="434343"/>
                </a:solidFill>
                <a:latin typeface="Nunito Light"/>
                <a:ea typeface="Nunito Light"/>
                <a:cs typeface="Nunito Light"/>
                <a:sym typeface="Nunito Light"/>
              </a:rPr>
              <a:t>ride_id</a:t>
            </a:r>
            <a:r>
              <a:rPr lang="en-GB" sz="1200" dirty="0">
                <a:solidFill>
                  <a:srgbClr val="434343"/>
                </a:solidFill>
                <a:latin typeface="Nunito Light"/>
                <a:ea typeface="Nunito Light"/>
                <a:cs typeface="Nunito Light"/>
                <a:sym typeface="Nunito Light"/>
              </a:rPr>
              <a:t> , </a:t>
            </a:r>
            <a:r>
              <a:rPr lang="en-GB" sz="1200" dirty="0" err="1">
                <a:solidFill>
                  <a:srgbClr val="434343"/>
                </a:solidFill>
                <a:latin typeface="Nunito Light"/>
                <a:ea typeface="Nunito Light"/>
                <a:cs typeface="Nunito Light"/>
                <a:sym typeface="Nunito Light"/>
              </a:rPr>
              <a:t>User_id</a:t>
            </a:r>
            <a:r>
              <a:rPr lang="en-GB" sz="1200" dirty="0">
                <a:solidFill>
                  <a:srgbClr val="434343"/>
                </a:solidFill>
                <a:latin typeface="Nunito Light"/>
                <a:ea typeface="Nunito Light"/>
                <a:cs typeface="Nunito Light"/>
                <a:sym typeface="Nunito Light"/>
              </a:rPr>
              <a:t>, timestamp, </a:t>
            </a:r>
            <a:r>
              <a:rPr lang="en-GB" sz="1200" dirty="0" err="1">
                <a:solidFill>
                  <a:srgbClr val="434343"/>
                </a:solidFill>
                <a:latin typeface="Nunito Light"/>
                <a:ea typeface="Nunito Light"/>
                <a:cs typeface="Nunito Light"/>
                <a:sym typeface="Nunito Light"/>
              </a:rPr>
              <a:t>cancelled_type</a:t>
            </a:r>
            <a:r>
              <a:rPr lang="en-GB" sz="1200" dirty="0">
                <a:solidFill>
                  <a:srgbClr val="434343"/>
                </a:solidFill>
                <a:latin typeface="Nunito Light"/>
                <a:ea typeface="Nunito Light"/>
                <a:cs typeface="Nunito Light"/>
                <a:sym typeface="Nunito Light"/>
              </a:rPr>
              <a:t>, ...</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Event</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Referred_Users</a:t>
            </a:r>
            <a:r>
              <a:rPr lang="en-GB" sz="1200" dirty="0">
                <a:solidFill>
                  <a:srgbClr val="434343"/>
                </a:solidFill>
                <a:latin typeface="Nunito Light"/>
                <a:ea typeface="Nunito Light"/>
                <a:cs typeface="Nunito Light"/>
                <a:sym typeface="Nunito Light"/>
              </a:rPr>
              <a:t> </a:t>
            </a: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Definition</a:t>
            </a:r>
            <a:r>
              <a:rPr lang="en-GB" sz="1200" dirty="0">
                <a:solidFill>
                  <a:srgbClr val="434343"/>
                </a:solidFill>
                <a:latin typeface="Nunito Light"/>
                <a:ea typeface="Nunito Light"/>
                <a:cs typeface="Nunito Light"/>
                <a:sym typeface="Nunito Light"/>
              </a:rPr>
              <a:t>: This event allows to track the users that have installed the app, by referencing another user by sending the link via app/desktop.</a:t>
            </a: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Properties:</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user_id</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refer_user_Id</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timestamp_sent</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timestamp_install</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timestamp_first_login</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version_app</a:t>
            </a:r>
            <a:r>
              <a:rPr lang="en-GB" sz="1200" dirty="0">
                <a:solidFill>
                  <a:srgbClr val="434343"/>
                </a:solidFill>
                <a:latin typeface="Nunito Light"/>
                <a:ea typeface="Nunito Light"/>
                <a:cs typeface="Nunito Light"/>
                <a:sym typeface="Nunito Light"/>
              </a:rPr>
              <a:t>, channel, platform, ...</a:t>
            </a:r>
            <a:br>
              <a:rPr lang="en-GB" sz="1200" dirty="0">
                <a:solidFill>
                  <a:srgbClr val="434343"/>
                </a:solidFill>
                <a:latin typeface="Nunito Light"/>
                <a:ea typeface="Nunito Light"/>
                <a:cs typeface="Nunito Light"/>
                <a:sym typeface="Nunito Light"/>
              </a:rPr>
            </a:b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Event</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App_logins</a:t>
            </a: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Definition</a:t>
            </a:r>
            <a:r>
              <a:rPr lang="en-GB" sz="1200" dirty="0">
                <a:solidFill>
                  <a:srgbClr val="434343"/>
                </a:solidFill>
                <a:latin typeface="Nunito Light"/>
                <a:ea typeface="Nunito Light"/>
                <a:cs typeface="Nunito Light"/>
                <a:sym typeface="Nunito Light"/>
              </a:rPr>
              <a:t>: This event allows to identify all users who have installed the app, as well as the platform they are using. Allows for a detailed measurement of the conversion rate.</a:t>
            </a:r>
            <a:br>
              <a:rPr lang="en-GB" sz="1200" dirty="0">
                <a:solidFill>
                  <a:srgbClr val="434343"/>
                </a:solidFill>
                <a:latin typeface="Nunito Light"/>
                <a:ea typeface="Nunito Light"/>
                <a:cs typeface="Nunito Light"/>
                <a:sym typeface="Nunito Light"/>
              </a:rPr>
            </a:br>
            <a:r>
              <a:rPr lang="en-GB" sz="1200" b="1" dirty="0">
                <a:solidFill>
                  <a:srgbClr val="434343"/>
                </a:solidFill>
                <a:latin typeface="Nunito Light"/>
                <a:ea typeface="Nunito Light"/>
                <a:cs typeface="Nunito Light"/>
                <a:sym typeface="Nunito Light"/>
              </a:rPr>
              <a:t>Properties</a:t>
            </a:r>
            <a:r>
              <a:rPr lang="en-GB" sz="1200" dirty="0">
                <a:solidFill>
                  <a:srgbClr val="434343"/>
                </a:solidFill>
                <a:latin typeface="Nunito Light"/>
                <a:ea typeface="Nunito Light"/>
                <a:cs typeface="Nunito Light"/>
                <a:sym typeface="Nunito Light"/>
              </a:rPr>
              <a:t> - </a:t>
            </a:r>
            <a:r>
              <a:rPr lang="en-GB" sz="1200" dirty="0" err="1">
                <a:solidFill>
                  <a:srgbClr val="434343"/>
                </a:solidFill>
                <a:latin typeface="Nunito Light"/>
                <a:ea typeface="Nunito Light"/>
                <a:cs typeface="Nunito Light"/>
                <a:sym typeface="Nunito Light"/>
              </a:rPr>
              <a:t>user_id</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app_id</a:t>
            </a:r>
            <a:r>
              <a:rPr lang="en-GB" sz="1200" dirty="0">
                <a:solidFill>
                  <a:srgbClr val="434343"/>
                </a:solidFill>
                <a:latin typeface="Nunito Light"/>
                <a:ea typeface="Nunito Light"/>
                <a:cs typeface="Nunito Light"/>
                <a:sym typeface="Nunito Light"/>
              </a:rPr>
              <a:t>, version, </a:t>
            </a:r>
            <a:r>
              <a:rPr lang="en-GB" sz="1200" dirty="0" err="1">
                <a:solidFill>
                  <a:srgbClr val="434343"/>
                </a:solidFill>
                <a:latin typeface="Nunito Light"/>
                <a:ea typeface="Nunito Light"/>
                <a:cs typeface="Nunito Light"/>
                <a:sym typeface="Nunito Light"/>
              </a:rPr>
              <a:t>timestamp_last_login</a:t>
            </a:r>
            <a:r>
              <a:rPr lang="en-GB" sz="1200" dirty="0">
                <a:solidFill>
                  <a:srgbClr val="434343"/>
                </a:solidFill>
                <a:latin typeface="Nunito Light"/>
                <a:ea typeface="Nunito Light"/>
                <a:cs typeface="Nunito Light"/>
                <a:sym typeface="Nunito Light"/>
              </a:rPr>
              <a:t>, </a:t>
            </a:r>
            <a:r>
              <a:rPr lang="en-GB" sz="1200" dirty="0" err="1">
                <a:solidFill>
                  <a:srgbClr val="434343"/>
                </a:solidFill>
                <a:latin typeface="Nunito Light"/>
                <a:ea typeface="Nunito Light"/>
                <a:cs typeface="Nunito Light"/>
                <a:sym typeface="Nunito Light"/>
              </a:rPr>
              <a:t>timestamp_first_login</a:t>
            </a:r>
            <a:r>
              <a:rPr lang="en-GB" sz="1200" dirty="0">
                <a:solidFill>
                  <a:srgbClr val="434343"/>
                </a:solidFill>
                <a:latin typeface="Nunito Light"/>
                <a:ea typeface="Nunito Light"/>
                <a:cs typeface="Nunito Light"/>
                <a:sym typeface="Nunito Light"/>
              </a:rPr>
              <a:t>, platform, ...</a:t>
            </a:r>
            <a:endParaRPr sz="1200" dirty="0">
              <a:solidFill>
                <a:srgbClr val="434343"/>
              </a:solidFill>
              <a:latin typeface="Nunito Light"/>
              <a:ea typeface="Nunito Light"/>
              <a:cs typeface="Nunito Light"/>
              <a:sym typeface="Nunito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2"/>
        <p:cNvGrpSpPr/>
        <p:nvPr/>
      </p:nvGrpSpPr>
      <p:grpSpPr>
        <a:xfrm>
          <a:off x="0" y="0"/>
          <a:ext cx="0" cy="0"/>
          <a:chOff x="0" y="0"/>
          <a:chExt cx="0" cy="0"/>
        </a:xfrm>
      </p:grpSpPr>
      <p:sp>
        <p:nvSpPr>
          <p:cNvPr id="273" name="Google Shape;273;p54"/>
          <p:cNvSpPr txBox="1">
            <a:spLocks noGrp="1"/>
          </p:cNvSpPr>
          <p:nvPr>
            <p:ph type="ctrTitle"/>
          </p:nvPr>
        </p:nvSpPr>
        <p:spPr>
          <a:xfrm>
            <a:off x="339000" y="2301150"/>
            <a:ext cx="75327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Create a qualitative feedback survey questions for users after their ride, to further understand and optimize the product for future iterations.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7"/>
        <p:cNvGrpSpPr/>
        <p:nvPr/>
      </p:nvGrpSpPr>
      <p:grpSpPr>
        <a:xfrm>
          <a:off x="0" y="0"/>
          <a:ext cx="0" cy="0"/>
          <a:chOff x="0" y="0"/>
          <a:chExt cx="0" cy="0"/>
        </a:xfrm>
      </p:grpSpPr>
      <p:sp>
        <p:nvSpPr>
          <p:cNvPr id="278" name="Google Shape;278;p5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79" name="Google Shape;279;p55"/>
          <p:cNvSpPr txBox="1">
            <a:spLocks noGrp="1"/>
          </p:cNvSpPr>
          <p:nvPr>
            <p:ph type="ctrTitle" idx="4294967295"/>
          </p:nvPr>
        </p:nvSpPr>
        <p:spPr>
          <a:xfrm>
            <a:off x="360485" y="1119309"/>
            <a:ext cx="7532688" cy="3945060"/>
          </a:xfrm>
          <a:prstGeom prst="rect">
            <a:avLst/>
          </a:prstGeom>
        </p:spPr>
        <p:txBody>
          <a:bodyPr spcFirstLastPara="1" wrap="square" lIns="91425" tIns="91425" rIns="91425" bIns="91425" anchor="t" anchorCtr="0">
            <a:noAutofit/>
          </a:bodyPr>
          <a:lstStyle/>
          <a:p>
            <a:pPr lvl="0"/>
            <a:r>
              <a:rPr lang="en" sz="1200" b="1" u="sng" dirty="0">
                <a:solidFill>
                  <a:srgbClr val="434343"/>
                </a:solidFill>
                <a:latin typeface="Nunito Light"/>
                <a:ea typeface="Nunito Light"/>
                <a:cs typeface="Nunito Light"/>
                <a:sym typeface="Nunito Light"/>
              </a:rPr>
              <a:t>Qualitative feedback survey questions for users after their ride</a:t>
            </a:r>
            <a:br>
              <a:rPr lang="pt-PT" sz="1200" b="1" u="sng"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Header</a:t>
            </a:r>
            <a:r>
              <a:rPr lang="pt-PT" sz="1200" dirty="0">
                <a:solidFill>
                  <a:srgbClr val="434343"/>
                </a:solidFill>
                <a:latin typeface="Nunito Light"/>
                <a:ea typeface="Nunito Light"/>
                <a:cs typeface="Nunito Light"/>
                <a:sym typeface="Nunito Light"/>
              </a:rPr>
              <a:t>]</a:t>
            </a:r>
            <a:br>
              <a:rPr lang="pt-PT" sz="1200"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Survey</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Presentation</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and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Description</a:t>
            </a:r>
            <a:r>
              <a:rPr lang="pt-PT" sz="1200" dirty="0">
                <a:solidFill>
                  <a:srgbClr val="434343"/>
                </a:solidFill>
                <a:latin typeface="Nunito Light"/>
                <a:ea typeface="Nunito Light"/>
                <a:cs typeface="Nunito Light"/>
                <a:sym typeface="Nunito Light"/>
              </a:rPr>
              <a:t>]</a:t>
            </a:r>
            <a:br>
              <a:rPr lang="pt-PT" sz="1200"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Question</a:t>
            </a:r>
            <a:r>
              <a:rPr lang="pt-PT" sz="1200" dirty="0">
                <a:solidFill>
                  <a:srgbClr val="434343"/>
                </a:solidFill>
                <a:latin typeface="Nunito Light"/>
                <a:ea typeface="Nunito Light"/>
                <a:cs typeface="Nunito Light"/>
                <a:sym typeface="Nunito Light"/>
              </a:rPr>
              <a:t> 1] - </a:t>
            </a:r>
            <a:r>
              <a:rPr lang="pt-PT" sz="1200" dirty="0" err="1">
                <a:solidFill>
                  <a:srgbClr val="434343"/>
                </a:solidFill>
                <a:latin typeface="Nunito Light"/>
                <a:ea typeface="Nunito Light"/>
                <a:cs typeface="Nunito Light"/>
                <a:sym typeface="Nunito Light"/>
              </a:rPr>
              <a:t>Did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enjoy</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the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experience</a:t>
            </a:r>
            <a:r>
              <a:rPr lang="pt-PT" sz="1200" dirty="0">
                <a:solidFill>
                  <a:srgbClr val="434343"/>
                </a:solidFill>
                <a:latin typeface="Nunito Light"/>
                <a:ea typeface="Nunito Light"/>
                <a:cs typeface="Nunito Light"/>
                <a:sym typeface="Nunito Light"/>
              </a:rPr>
              <a:t>? </a:t>
            </a:r>
            <a:br>
              <a:rPr lang="pt-PT" sz="1200"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Question</a:t>
            </a:r>
            <a:r>
              <a:rPr lang="pt-PT" sz="1200" dirty="0">
                <a:solidFill>
                  <a:srgbClr val="434343"/>
                </a:solidFill>
                <a:latin typeface="Nunito Light"/>
                <a:ea typeface="Nunito Light"/>
                <a:cs typeface="Nunito Light"/>
                <a:sym typeface="Nunito Light"/>
              </a:rPr>
              <a:t> 2] - </a:t>
            </a:r>
            <a:r>
              <a:rPr lang="pt-PT" sz="1200" dirty="0" err="1">
                <a:solidFill>
                  <a:srgbClr val="434343"/>
                </a:solidFill>
                <a:latin typeface="Nunito Light"/>
                <a:ea typeface="Nunito Light"/>
                <a:cs typeface="Nunito Light"/>
                <a:sym typeface="Nunito Light"/>
              </a:rPr>
              <a:t>Based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on</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your</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answer</a:t>
            </a:r>
            <a:r>
              <a:rPr lang="pt-PT" sz="1200" dirty="0">
                <a:solidFill>
                  <a:srgbClr val="434343"/>
                </a:solidFill>
                <a:latin typeface="Nunito Light"/>
                <a:ea typeface="Nunito Light"/>
                <a:cs typeface="Nunito Light"/>
                <a:sym typeface="Nunito Light"/>
              </a:rPr>
              <a:t>, in </a:t>
            </a:r>
            <a:r>
              <a:rPr lang="pt-PT" sz="1200" dirty="0" err="1">
                <a:solidFill>
                  <a:srgbClr val="434343"/>
                </a:solidFill>
                <a:latin typeface="Nunito Light"/>
                <a:ea typeface="Nunito Light"/>
                <a:cs typeface="Nunito Light"/>
                <a:sym typeface="Nunito Light"/>
              </a:rPr>
              <a:t>three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words</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tell</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us</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why</a:t>
            </a:r>
            <a:r>
              <a:rPr lang="pt-PT" sz="1200" dirty="0">
                <a:solidFill>
                  <a:srgbClr val="434343"/>
                </a:solidFill>
                <a:latin typeface="Nunito Light"/>
                <a:ea typeface="Nunito Light"/>
                <a:cs typeface="Nunito Light"/>
                <a:sym typeface="Nunito Light"/>
              </a:rPr>
              <a:t>?</a:t>
            </a:r>
            <a:br>
              <a:rPr lang="pt-PT" sz="1200"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Question</a:t>
            </a:r>
            <a:r>
              <a:rPr lang="pt-PT" sz="1200" dirty="0">
                <a:solidFill>
                  <a:srgbClr val="434343"/>
                </a:solidFill>
                <a:latin typeface="Nunito Light"/>
                <a:ea typeface="Nunito Light"/>
                <a:cs typeface="Nunito Light"/>
                <a:sym typeface="Nunito Light"/>
              </a:rPr>
              <a:t> 3] - </a:t>
            </a:r>
            <a:r>
              <a:rPr lang="pt-PT" sz="1200" dirty="0" err="1">
                <a:solidFill>
                  <a:srgbClr val="434343"/>
                </a:solidFill>
                <a:latin typeface="Nunito Light"/>
                <a:ea typeface="Nunito Light"/>
                <a:cs typeface="Nunito Light"/>
                <a:sym typeface="Nunito Light"/>
              </a:rPr>
              <a:t>Did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feel</a:t>
            </a:r>
            <a:r>
              <a:rPr lang="pt-PT" sz="1200" dirty="0">
                <a:solidFill>
                  <a:srgbClr val="434343"/>
                </a:solidFill>
                <a:latin typeface="Nunito Light"/>
                <a:ea typeface="Nunito Light"/>
                <a:cs typeface="Nunito Light"/>
                <a:sym typeface="Nunito Light"/>
              </a:rPr>
              <a:t> safe </a:t>
            </a:r>
            <a:r>
              <a:rPr lang="pt-PT" sz="1200" dirty="0" err="1">
                <a:solidFill>
                  <a:srgbClr val="434343"/>
                </a:solidFill>
                <a:latin typeface="Nunito Light"/>
                <a:ea typeface="Nunito Light"/>
                <a:cs typeface="Nunito Light"/>
                <a:sym typeface="Nunito Light"/>
              </a:rPr>
              <a:t>during</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the</a:t>
            </a:r>
            <a:r>
              <a:rPr lang="pt-PT" sz="1200" dirty="0">
                <a:solidFill>
                  <a:srgbClr val="434343"/>
                </a:solidFill>
                <a:latin typeface="Nunito Light"/>
                <a:ea typeface="Nunito Light"/>
                <a:cs typeface="Nunito Light"/>
                <a:sym typeface="Nunito Light"/>
              </a:rPr>
              <a:t> trip? </a:t>
            </a:r>
            <a:r>
              <a:rPr lang="pt-PT" sz="1200" dirty="0" err="1">
                <a:solidFill>
                  <a:srgbClr val="434343"/>
                </a:solidFill>
                <a:latin typeface="Nunito Light"/>
                <a:ea typeface="Nunito Light"/>
                <a:cs typeface="Nunito Light"/>
                <a:sym typeface="Nunito Light"/>
              </a:rPr>
              <a:t>If</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not</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please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justify</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and</a:t>
            </a:r>
            <a:r>
              <a:rPr lang="pt-PT" sz="1200" dirty="0">
                <a:solidFill>
                  <a:srgbClr val="434343"/>
                </a:solidFill>
                <a:latin typeface="Nunito Light"/>
                <a:ea typeface="Nunito Light"/>
                <a:cs typeface="Nunito Light"/>
                <a:sym typeface="Nunito Light"/>
              </a:rPr>
              <a:t> share </a:t>
            </a:r>
            <a:r>
              <a:rPr lang="pt-PT" sz="1200" dirty="0" err="1">
                <a:solidFill>
                  <a:srgbClr val="434343"/>
                </a:solidFill>
                <a:latin typeface="Nunito Light"/>
                <a:ea typeface="Nunito Light"/>
                <a:cs typeface="Nunito Light"/>
                <a:sym typeface="Nunito Light"/>
              </a:rPr>
              <a:t>what</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would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like</a:t>
            </a:r>
            <a:r>
              <a:rPr lang="pt-PT" sz="1200" dirty="0">
                <a:solidFill>
                  <a:srgbClr val="434343"/>
                </a:solidFill>
                <a:latin typeface="Nunito Light"/>
                <a:ea typeface="Nunito Light"/>
                <a:cs typeface="Nunito Light"/>
                <a:sym typeface="Nunito Light"/>
              </a:rPr>
              <a:t> to </a:t>
            </a:r>
            <a:r>
              <a:rPr lang="pt-PT" sz="1200" dirty="0" err="1">
                <a:solidFill>
                  <a:srgbClr val="434343"/>
                </a:solidFill>
                <a:latin typeface="Nunito Light"/>
                <a:ea typeface="Nunito Light"/>
                <a:cs typeface="Nunito Light"/>
                <a:sym typeface="Nunito Light"/>
              </a:rPr>
              <a:t>see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differently</a:t>
            </a:r>
            <a:r>
              <a:rPr lang="pt-PT" sz="1200" dirty="0">
                <a:solidFill>
                  <a:srgbClr val="434343"/>
                </a:solidFill>
                <a:latin typeface="Nunito Light"/>
                <a:ea typeface="Nunito Light"/>
                <a:cs typeface="Nunito Light"/>
                <a:sym typeface="Nunito Light"/>
              </a:rPr>
              <a:t>?</a:t>
            </a:r>
            <a:br>
              <a:rPr lang="pt-PT" sz="1200"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Question</a:t>
            </a:r>
            <a:r>
              <a:rPr lang="pt-PT" sz="1200" dirty="0">
                <a:solidFill>
                  <a:srgbClr val="434343"/>
                </a:solidFill>
                <a:latin typeface="Nunito Light"/>
                <a:ea typeface="Nunito Light"/>
                <a:cs typeface="Nunito Light"/>
                <a:sym typeface="Nunito Light"/>
              </a:rPr>
              <a:t> 4] - </a:t>
            </a:r>
            <a:r>
              <a:rPr lang="pt-PT" sz="1200" dirty="0" err="1">
                <a:solidFill>
                  <a:srgbClr val="434343"/>
                </a:solidFill>
                <a:latin typeface="Nunito Light"/>
                <a:ea typeface="Nunito Light"/>
                <a:cs typeface="Nunito Light"/>
                <a:sym typeface="Nunito Light"/>
              </a:rPr>
              <a:t>During</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the</a:t>
            </a:r>
            <a:r>
              <a:rPr lang="pt-PT" sz="1200" dirty="0">
                <a:solidFill>
                  <a:srgbClr val="434343"/>
                </a:solidFill>
                <a:latin typeface="Nunito Light"/>
                <a:ea typeface="Nunito Light"/>
                <a:cs typeface="Nunito Light"/>
                <a:sym typeface="Nunito Light"/>
              </a:rPr>
              <a:t> trip </a:t>
            </a:r>
            <a:r>
              <a:rPr lang="pt-PT" sz="1200" dirty="0" err="1">
                <a:solidFill>
                  <a:srgbClr val="434343"/>
                </a:solidFill>
                <a:latin typeface="Nunito Light"/>
                <a:ea typeface="Nunito Light"/>
                <a:cs typeface="Nunito Light"/>
                <a:sym typeface="Nunito Light"/>
              </a:rPr>
              <a:t>did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feel</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comfortable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with</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all</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the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amenities</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If</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not</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please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justify</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and</a:t>
            </a:r>
            <a:r>
              <a:rPr lang="pt-PT" sz="1200" dirty="0">
                <a:solidFill>
                  <a:srgbClr val="434343"/>
                </a:solidFill>
                <a:latin typeface="Nunito Light"/>
                <a:ea typeface="Nunito Light"/>
                <a:cs typeface="Nunito Light"/>
                <a:sym typeface="Nunito Light"/>
              </a:rPr>
              <a:t> share </a:t>
            </a:r>
            <a:r>
              <a:rPr lang="pt-PT" sz="1200" dirty="0" err="1">
                <a:solidFill>
                  <a:srgbClr val="434343"/>
                </a:solidFill>
                <a:latin typeface="Nunito Light"/>
                <a:ea typeface="Nunito Light"/>
                <a:cs typeface="Nunito Light"/>
                <a:sym typeface="Nunito Light"/>
              </a:rPr>
              <a:t>what</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would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like</a:t>
            </a:r>
            <a:r>
              <a:rPr lang="pt-PT" sz="1200" dirty="0">
                <a:solidFill>
                  <a:srgbClr val="434343"/>
                </a:solidFill>
                <a:latin typeface="Nunito Light"/>
                <a:ea typeface="Nunito Light"/>
                <a:cs typeface="Nunito Light"/>
                <a:sym typeface="Nunito Light"/>
              </a:rPr>
              <a:t> to </a:t>
            </a:r>
            <a:r>
              <a:rPr lang="pt-PT" sz="1200" dirty="0" err="1">
                <a:solidFill>
                  <a:srgbClr val="434343"/>
                </a:solidFill>
                <a:latin typeface="Nunito Light"/>
                <a:ea typeface="Nunito Light"/>
                <a:cs typeface="Nunito Light"/>
                <a:sym typeface="Nunito Light"/>
              </a:rPr>
              <a:t>see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differently</a:t>
            </a:r>
            <a:r>
              <a:rPr lang="pt-PT" sz="1200" dirty="0">
                <a:solidFill>
                  <a:srgbClr val="434343"/>
                </a:solidFill>
                <a:latin typeface="Nunito Light"/>
                <a:ea typeface="Nunito Light"/>
                <a:cs typeface="Nunito Light"/>
                <a:sym typeface="Nunito Light"/>
              </a:rPr>
              <a:t>?</a:t>
            </a:r>
            <a:br>
              <a:rPr lang="pt-PT" sz="1200"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Question</a:t>
            </a:r>
            <a:r>
              <a:rPr lang="pt-PT" sz="1200" dirty="0">
                <a:solidFill>
                  <a:srgbClr val="434343"/>
                </a:solidFill>
                <a:latin typeface="Nunito Light"/>
                <a:ea typeface="Nunito Light"/>
                <a:cs typeface="Nunito Light"/>
                <a:sym typeface="Nunito Light"/>
              </a:rPr>
              <a:t> 5] - Do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think</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the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length</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of</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the</a:t>
            </a:r>
            <a:r>
              <a:rPr lang="pt-PT" sz="1200" dirty="0">
                <a:solidFill>
                  <a:srgbClr val="434343"/>
                </a:solidFill>
                <a:latin typeface="Nunito Light"/>
                <a:ea typeface="Nunito Light"/>
                <a:cs typeface="Nunito Light"/>
                <a:sym typeface="Nunito Light"/>
              </a:rPr>
              <a:t> trip </a:t>
            </a:r>
            <a:r>
              <a:rPr lang="pt-PT" sz="1200" dirty="0" err="1">
                <a:solidFill>
                  <a:srgbClr val="434343"/>
                </a:solidFill>
                <a:latin typeface="Nunito Light"/>
                <a:ea typeface="Nunito Light"/>
                <a:cs typeface="Nunito Light"/>
                <a:sym typeface="Nunito Light"/>
              </a:rPr>
              <a:t>was</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worth</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it</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compared</a:t>
            </a:r>
            <a:r>
              <a:rPr lang="pt-PT" sz="1200" dirty="0">
                <a:solidFill>
                  <a:srgbClr val="434343"/>
                </a:solidFill>
                <a:latin typeface="Nunito Light"/>
                <a:ea typeface="Nunito Light"/>
                <a:cs typeface="Nunito Light"/>
                <a:sym typeface="Nunito Light"/>
              </a:rPr>
              <a:t> to </a:t>
            </a:r>
            <a:r>
              <a:rPr lang="pt-PT" sz="1200" dirty="0" err="1">
                <a:solidFill>
                  <a:srgbClr val="434343"/>
                </a:solidFill>
                <a:latin typeface="Nunito Light"/>
                <a:ea typeface="Nunito Light"/>
                <a:cs typeface="Nunito Light"/>
                <a:sym typeface="Nunito Light"/>
              </a:rPr>
              <a:t>other</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alternatives</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Before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using</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our</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service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did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consider</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using</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other</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alternatives</a:t>
            </a:r>
            <a:r>
              <a:rPr lang="pt-PT" sz="1200" dirty="0">
                <a:solidFill>
                  <a:srgbClr val="434343"/>
                </a:solidFill>
                <a:latin typeface="Nunito Light"/>
                <a:ea typeface="Nunito Light"/>
                <a:cs typeface="Nunito Light"/>
                <a:sym typeface="Nunito Light"/>
              </a:rPr>
              <a:t>?</a:t>
            </a:r>
            <a:br>
              <a:rPr lang="pt-PT" sz="1200"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Question</a:t>
            </a:r>
            <a:r>
              <a:rPr lang="pt-PT" sz="1200" dirty="0">
                <a:solidFill>
                  <a:srgbClr val="434343"/>
                </a:solidFill>
                <a:latin typeface="Nunito Light"/>
                <a:ea typeface="Nunito Light"/>
                <a:cs typeface="Nunito Light"/>
                <a:sym typeface="Nunito Light"/>
              </a:rPr>
              <a:t> 6] - For </a:t>
            </a:r>
            <a:r>
              <a:rPr lang="pt-PT" sz="1200" dirty="0" err="1">
                <a:solidFill>
                  <a:srgbClr val="434343"/>
                </a:solidFill>
                <a:latin typeface="Nunito Light"/>
                <a:ea typeface="Nunito Light"/>
                <a:cs typeface="Nunito Light"/>
                <a:sym typeface="Nunito Light"/>
              </a:rPr>
              <a:t>booking</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the</a:t>
            </a:r>
            <a:r>
              <a:rPr lang="pt-PT" sz="1200" dirty="0">
                <a:solidFill>
                  <a:srgbClr val="434343"/>
                </a:solidFill>
                <a:latin typeface="Nunito Light"/>
                <a:ea typeface="Nunito Light"/>
                <a:cs typeface="Nunito Light"/>
                <a:sym typeface="Nunito Light"/>
              </a:rPr>
              <a:t> trip </a:t>
            </a:r>
            <a:r>
              <a:rPr lang="pt-PT" sz="1200" dirty="0" err="1">
                <a:solidFill>
                  <a:srgbClr val="434343"/>
                </a:solidFill>
                <a:latin typeface="Nunito Light"/>
                <a:ea typeface="Nunito Light"/>
                <a:cs typeface="Nunito Light"/>
                <a:sym typeface="Nunito Light"/>
              </a:rPr>
              <a:t>did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use </a:t>
            </a:r>
            <a:r>
              <a:rPr lang="pt-PT" sz="1200" dirty="0" err="1">
                <a:solidFill>
                  <a:srgbClr val="434343"/>
                </a:solidFill>
                <a:latin typeface="Nunito Light"/>
                <a:ea typeface="Nunito Light"/>
                <a:cs typeface="Nunito Light"/>
                <a:sym typeface="Nunito Light"/>
              </a:rPr>
              <a:t>the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app</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or</a:t>
            </a:r>
            <a:r>
              <a:rPr lang="pt-PT" sz="1200" dirty="0">
                <a:solidFill>
                  <a:srgbClr val="434343"/>
                </a:solidFill>
                <a:latin typeface="Nunito Light"/>
                <a:ea typeface="Nunito Light"/>
                <a:cs typeface="Nunito Light"/>
                <a:sym typeface="Nunito Light"/>
              </a:rPr>
              <a:t> desktop? </a:t>
            </a:r>
            <a:br>
              <a:rPr lang="pt-PT" sz="1200"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Question</a:t>
            </a:r>
            <a:r>
              <a:rPr lang="pt-PT" sz="1200" dirty="0">
                <a:solidFill>
                  <a:srgbClr val="434343"/>
                </a:solidFill>
                <a:latin typeface="Nunito Light"/>
                <a:ea typeface="Nunito Light"/>
                <a:cs typeface="Nunito Light"/>
                <a:sym typeface="Nunito Light"/>
              </a:rPr>
              <a:t> 7] - </a:t>
            </a:r>
            <a:r>
              <a:rPr lang="pt-PT" sz="1200" dirty="0" err="1">
                <a:solidFill>
                  <a:srgbClr val="434343"/>
                </a:solidFill>
                <a:latin typeface="Nunito Light"/>
                <a:ea typeface="Nunito Light"/>
                <a:cs typeface="Nunito Light"/>
                <a:sym typeface="Nunito Light"/>
              </a:rPr>
              <a:t>Did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find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the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App</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or</a:t>
            </a:r>
            <a:r>
              <a:rPr lang="pt-PT" sz="1200" dirty="0">
                <a:solidFill>
                  <a:srgbClr val="434343"/>
                </a:solidFill>
                <a:latin typeface="Nunito Light"/>
                <a:ea typeface="Nunito Light"/>
                <a:cs typeface="Nunito Light"/>
                <a:sym typeface="Nunito Light"/>
              </a:rPr>
              <a:t> Desktop </a:t>
            </a:r>
            <a:r>
              <a:rPr lang="pt-PT" sz="1200" dirty="0" err="1">
                <a:solidFill>
                  <a:srgbClr val="434343"/>
                </a:solidFill>
                <a:latin typeface="Nunito Light"/>
                <a:ea typeface="Nunito Light"/>
                <a:cs typeface="Nunito Light"/>
                <a:sym typeface="Nunito Light"/>
              </a:rPr>
              <a:t>easy</a:t>
            </a:r>
            <a:r>
              <a:rPr lang="pt-PT" sz="1200" dirty="0">
                <a:solidFill>
                  <a:srgbClr val="434343"/>
                </a:solidFill>
                <a:latin typeface="Nunito Light"/>
                <a:ea typeface="Nunito Light"/>
                <a:cs typeface="Nunito Light"/>
                <a:sym typeface="Nunito Light"/>
              </a:rPr>
              <a:t> to use? </a:t>
            </a:r>
            <a:r>
              <a:rPr lang="pt-PT" sz="1200" dirty="0" err="1">
                <a:solidFill>
                  <a:srgbClr val="434343"/>
                </a:solidFill>
                <a:latin typeface="Nunito Light"/>
                <a:ea typeface="Nunito Light"/>
                <a:cs typeface="Nunito Light"/>
                <a:sym typeface="Nunito Light"/>
              </a:rPr>
              <a:t>What</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would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like</a:t>
            </a:r>
            <a:r>
              <a:rPr lang="pt-PT" sz="1200" dirty="0">
                <a:solidFill>
                  <a:srgbClr val="434343"/>
                </a:solidFill>
                <a:latin typeface="Nunito Light"/>
                <a:ea typeface="Nunito Light"/>
                <a:cs typeface="Nunito Light"/>
                <a:sym typeface="Nunito Light"/>
              </a:rPr>
              <a:t> to </a:t>
            </a:r>
            <a:r>
              <a:rPr lang="pt-PT" sz="1200" dirty="0" err="1">
                <a:solidFill>
                  <a:srgbClr val="434343"/>
                </a:solidFill>
                <a:latin typeface="Nunito Light"/>
                <a:ea typeface="Nunito Light"/>
                <a:cs typeface="Nunito Light"/>
                <a:sym typeface="Nunito Light"/>
              </a:rPr>
              <a:t>see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improved</a:t>
            </a:r>
            <a:r>
              <a:rPr lang="pt-PT" sz="1200" dirty="0">
                <a:solidFill>
                  <a:srgbClr val="434343"/>
                </a:solidFill>
                <a:latin typeface="Nunito Light"/>
                <a:ea typeface="Nunito Light"/>
                <a:cs typeface="Nunito Light"/>
                <a:sym typeface="Nunito Light"/>
              </a:rPr>
              <a:t>?</a:t>
            </a:r>
            <a:br>
              <a:rPr lang="pt-PT" sz="1200"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Question</a:t>
            </a:r>
            <a:r>
              <a:rPr lang="pt-PT" sz="1200" dirty="0">
                <a:solidFill>
                  <a:srgbClr val="434343"/>
                </a:solidFill>
                <a:latin typeface="Nunito Light"/>
                <a:ea typeface="Nunito Light"/>
                <a:cs typeface="Nunito Light"/>
                <a:sym typeface="Nunito Light"/>
              </a:rPr>
              <a:t> 8] - </a:t>
            </a:r>
            <a:r>
              <a:rPr lang="pt-PT" sz="1200" dirty="0" err="1">
                <a:solidFill>
                  <a:srgbClr val="434343"/>
                </a:solidFill>
                <a:latin typeface="Nunito Light"/>
                <a:ea typeface="Nunito Light"/>
                <a:cs typeface="Nunito Light"/>
                <a:sym typeface="Nunito Light"/>
              </a:rPr>
              <a:t>Which</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features</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of</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our</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service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did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like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the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most</a:t>
            </a:r>
            <a:r>
              <a:rPr lang="pt-PT" sz="1200" dirty="0">
                <a:solidFill>
                  <a:srgbClr val="434343"/>
                </a:solidFill>
                <a:latin typeface="Nunito Light"/>
                <a:ea typeface="Nunito Light"/>
                <a:cs typeface="Nunito Light"/>
                <a:sym typeface="Nunito Light"/>
              </a:rPr>
              <a:t>?</a:t>
            </a:r>
            <a:br>
              <a:rPr lang="pt-PT" sz="1200"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Question</a:t>
            </a:r>
            <a:r>
              <a:rPr lang="pt-PT" sz="1200" dirty="0">
                <a:solidFill>
                  <a:srgbClr val="434343"/>
                </a:solidFill>
                <a:latin typeface="Nunito Light"/>
                <a:ea typeface="Nunito Light"/>
                <a:cs typeface="Nunito Light"/>
                <a:sym typeface="Nunito Light"/>
              </a:rPr>
              <a:t> 9] </a:t>
            </a:r>
            <a:r>
              <a:rPr lang="pt-PT" sz="1200" dirty="0" err="1">
                <a:solidFill>
                  <a:srgbClr val="434343"/>
                </a:solidFill>
                <a:latin typeface="Nunito Light"/>
                <a:ea typeface="Nunito Light"/>
                <a:cs typeface="Nunito Light"/>
                <a:sym typeface="Nunito Light"/>
              </a:rPr>
              <a:t>Would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recommend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our</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service</a:t>
            </a:r>
            <a:r>
              <a:rPr lang="pt-PT" sz="1200" dirty="0">
                <a:solidFill>
                  <a:srgbClr val="434343"/>
                </a:solidFill>
                <a:latin typeface="Nunito Light"/>
                <a:ea typeface="Nunito Light"/>
                <a:cs typeface="Nunito Light"/>
                <a:sym typeface="Nunito Light"/>
              </a:rPr>
              <a:t> to </a:t>
            </a:r>
            <a:r>
              <a:rPr lang="pt-PT" sz="1200" dirty="0" err="1">
                <a:solidFill>
                  <a:srgbClr val="434343"/>
                </a:solidFill>
                <a:latin typeface="Nunito Light"/>
                <a:ea typeface="Nunito Light"/>
                <a:cs typeface="Nunito Light"/>
                <a:sym typeface="Nunito Light"/>
              </a:rPr>
              <a:t>other</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people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Could</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you</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please</a:t>
            </a:r>
            <a:r>
              <a:rPr lang="pt-PT" sz="1200" dirty="0">
                <a:solidFill>
                  <a:srgbClr val="434343"/>
                </a:solidFill>
                <a:latin typeface="Nunito Light"/>
                <a:ea typeface="Nunito Light"/>
                <a:cs typeface="Nunito Light"/>
                <a:sym typeface="Nunito Light"/>
              </a:rPr>
              <a:t> </a:t>
            </a:r>
            <a:r>
              <a:rPr lang="pt-PT" sz="1200" dirty="0" err="1">
                <a:solidFill>
                  <a:srgbClr val="434343"/>
                </a:solidFill>
                <a:latin typeface="Nunito Light"/>
                <a:ea typeface="Nunito Light"/>
                <a:cs typeface="Nunito Light"/>
                <a:sym typeface="Nunito Light"/>
              </a:rPr>
              <a:t>justify</a:t>
            </a:r>
            <a:r>
              <a:rPr lang="pt-PT" sz="1200" dirty="0">
                <a:solidFill>
                  <a:srgbClr val="434343"/>
                </a:solidFill>
                <a:latin typeface="Nunito Light"/>
                <a:ea typeface="Nunito Light"/>
                <a:cs typeface="Nunito Light"/>
                <a:sym typeface="Nunito Light"/>
              </a:rPr>
              <a:t>?</a:t>
            </a:r>
            <a:br>
              <a:rPr lang="pt-PT" sz="1200" dirty="0">
                <a:solidFill>
                  <a:srgbClr val="434343"/>
                </a:solidFill>
                <a:latin typeface="Nunito Light"/>
                <a:ea typeface="Nunito Light"/>
                <a:cs typeface="Nunito Light"/>
                <a:sym typeface="Nunito Light"/>
              </a:rPr>
            </a:br>
            <a:r>
              <a:rPr lang="pt-PT" sz="1200" dirty="0">
                <a:solidFill>
                  <a:srgbClr val="434343"/>
                </a:solidFill>
                <a:latin typeface="Nunito Light"/>
                <a:ea typeface="Nunito Light"/>
                <a:cs typeface="Nunito Light"/>
                <a:sym typeface="Nunito Light"/>
              </a:rPr>
              <a:t>[</a:t>
            </a:r>
            <a:r>
              <a:rPr lang="pt-PT" sz="1200" dirty="0" err="1">
                <a:solidFill>
                  <a:srgbClr val="434343"/>
                </a:solidFill>
                <a:latin typeface="Nunito Light"/>
                <a:ea typeface="Nunito Light"/>
                <a:cs typeface="Nunito Light"/>
                <a:sym typeface="Nunito Light"/>
              </a:rPr>
              <a:t>Farewell</a:t>
            </a:r>
            <a:r>
              <a:rPr lang="pt-PT" sz="1200" dirty="0">
                <a:solidFill>
                  <a:srgbClr val="434343"/>
                </a:solidFill>
                <a:latin typeface="Nunito Light"/>
                <a:ea typeface="Nunito Light"/>
                <a:cs typeface="Nunito Light"/>
                <a:sym typeface="Nunito Light"/>
              </a:rPr>
              <a:t>]</a:t>
            </a: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200" dirty="0">
              <a:solidFill>
                <a:srgbClr val="434343"/>
              </a:solidFill>
              <a:latin typeface="Nunito Light"/>
              <a:ea typeface="Nunito Light"/>
              <a:cs typeface="Nunito Light"/>
              <a:sym typeface="Nunito Light"/>
            </a:endParaRPr>
          </a:p>
          <a:p>
            <a:pPr lvl="0"/>
            <a:r>
              <a:rPr lang="en-GB" sz="1200" dirty="0">
                <a:solidFill>
                  <a:srgbClr val="434343"/>
                </a:solidFill>
                <a:latin typeface="Nunito Light"/>
                <a:ea typeface="Nunito Light"/>
                <a:cs typeface="Nunito Light"/>
                <a:sym typeface="Nunito Light"/>
              </a:rPr>
              <a:t>Through the app, it will also be possible for the user to rate the trip itself. In addition, the user can also respond to the survey that allows the measurement of two indicators that serve as a barometer of the customer such as NPS, CSAT and CES.</a:t>
            </a:r>
            <a:endParaRPr sz="12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200" dirty="0">
              <a:solidFill>
                <a:srgbClr val="434343"/>
              </a:solidFill>
              <a:latin typeface="Nunito Light"/>
              <a:ea typeface="Nunito Light"/>
              <a:cs typeface="Nunito Light"/>
              <a:sym typeface="Nunito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83"/>
        <p:cNvGrpSpPr/>
        <p:nvPr/>
      </p:nvGrpSpPr>
      <p:grpSpPr>
        <a:xfrm>
          <a:off x="0" y="0"/>
          <a:ext cx="0" cy="0"/>
          <a:chOff x="0" y="0"/>
          <a:chExt cx="0" cy="0"/>
        </a:xfrm>
      </p:grpSpPr>
      <p:sp>
        <p:nvSpPr>
          <p:cNvPr id="284" name="Google Shape;284;p56"/>
          <p:cNvSpPr txBox="1">
            <a:spLocks noGrp="1"/>
          </p:cNvSpPr>
          <p:nvPr>
            <p:ph type="ctrTitle"/>
          </p:nvPr>
        </p:nvSpPr>
        <p:spPr>
          <a:xfrm>
            <a:off x="358825" y="1099800"/>
            <a:ext cx="7532700" cy="29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Summarize everything you have learned into your final proposal</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Identify the target population. Why did you select that target population? What are their pain points?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Create a product proposal containing claim, evidence, estimated impact, and risks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Claims should be backed by quantitative evidence, impact should assess market needs/benefits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Risks involve any known unknowns that we’ll still need to monitor post-launch</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State cross-functional stakeholder teams that will need to be involved</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88"/>
        <p:cNvGrpSpPr/>
        <p:nvPr/>
      </p:nvGrpSpPr>
      <p:grpSpPr>
        <a:xfrm>
          <a:off x="0" y="0"/>
          <a:ext cx="0" cy="0"/>
          <a:chOff x="0" y="0"/>
          <a:chExt cx="0" cy="0"/>
        </a:xfrm>
      </p:grpSpPr>
      <p:sp>
        <p:nvSpPr>
          <p:cNvPr id="289" name="Google Shape;289;p5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044AEC5B-F995-EB42-BBF5-A0C37433E080}"/>
              </a:ext>
            </a:extLst>
          </p:cNvPr>
          <p:cNvPicPr>
            <a:picLocks noChangeAspect="1"/>
          </p:cNvPicPr>
          <p:nvPr/>
        </p:nvPicPr>
        <p:blipFill>
          <a:blip r:embed="rId3"/>
          <a:stretch>
            <a:fillRect/>
          </a:stretch>
        </p:blipFill>
        <p:spPr>
          <a:xfrm>
            <a:off x="2228075" y="1642905"/>
            <a:ext cx="5092700" cy="3225800"/>
          </a:xfrm>
          <a:prstGeom prst="rect">
            <a:avLst/>
          </a:prstGeom>
        </p:spPr>
      </p:pic>
      <p:sp>
        <p:nvSpPr>
          <p:cNvPr id="3" name="Rectangle 2">
            <a:extLst>
              <a:ext uri="{FF2B5EF4-FFF2-40B4-BE49-F238E27FC236}">
                <a16:creationId xmlns:a16="http://schemas.microsoft.com/office/drawing/2014/main" id="{6D88D5FD-CF4F-624D-88AB-EEA498E4F55C}"/>
              </a:ext>
            </a:extLst>
          </p:cNvPr>
          <p:cNvSpPr/>
          <p:nvPr/>
        </p:nvSpPr>
        <p:spPr>
          <a:xfrm>
            <a:off x="506129" y="1182375"/>
            <a:ext cx="1721946" cy="307777"/>
          </a:xfrm>
          <a:prstGeom prst="rect">
            <a:avLst/>
          </a:prstGeom>
        </p:spPr>
        <p:txBody>
          <a:bodyPr wrap="none">
            <a:spAutoFit/>
          </a:bodyPr>
          <a:lstStyle/>
          <a:p>
            <a:r>
              <a:rPr lang="en-GB" b="1" dirty="0">
                <a:solidFill>
                  <a:schemeClr val="bg1"/>
                </a:solidFill>
                <a:latin typeface="Open Sans" panose="020B0606030504020204" pitchFamily="34" charset="0"/>
              </a:rPr>
              <a:t>Product Proposal</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88"/>
        <p:cNvGrpSpPr/>
        <p:nvPr/>
      </p:nvGrpSpPr>
      <p:grpSpPr>
        <a:xfrm>
          <a:off x="0" y="0"/>
          <a:ext cx="0" cy="0"/>
          <a:chOff x="0" y="0"/>
          <a:chExt cx="0" cy="0"/>
        </a:xfrm>
      </p:grpSpPr>
      <p:sp>
        <p:nvSpPr>
          <p:cNvPr id="289" name="Google Shape;289;p5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90" name="Google Shape;290;p57"/>
          <p:cNvSpPr txBox="1">
            <a:spLocks noGrp="1"/>
          </p:cNvSpPr>
          <p:nvPr>
            <p:ph type="ctrTitle" idx="4294967295"/>
          </p:nvPr>
        </p:nvSpPr>
        <p:spPr>
          <a:xfrm>
            <a:off x="175846" y="1172064"/>
            <a:ext cx="8783516" cy="3909890"/>
          </a:xfrm>
          <a:prstGeom prst="rect">
            <a:avLst/>
          </a:prstGeom>
        </p:spPr>
        <p:txBody>
          <a:bodyPr spcFirstLastPara="1" wrap="square" lIns="91425" tIns="91425" rIns="91425" bIns="91425" anchor="t" anchorCtr="0">
            <a:noAutofit/>
          </a:bodyPr>
          <a:lstStyle/>
          <a:p>
            <a:pPr lvl="0"/>
            <a:r>
              <a:rPr lang="en" sz="1800" b="1" u="sng" dirty="0">
                <a:solidFill>
                  <a:srgbClr val="FFFFFF"/>
                </a:solidFill>
                <a:latin typeface="Nunito Light"/>
                <a:ea typeface="Nunito Light"/>
                <a:cs typeface="Nunito Light"/>
                <a:sym typeface="Nunito Light"/>
              </a:rPr>
              <a:t>Identify the target population. Why did you select that target population? What are their pain points?</a:t>
            </a:r>
            <a:br>
              <a:rPr lang="en" sz="1800" dirty="0">
                <a:solidFill>
                  <a:srgbClr val="FFFFFF"/>
                </a:solidFill>
                <a:latin typeface="Nunito Light"/>
                <a:ea typeface="Nunito Light"/>
                <a:cs typeface="Nunito Light"/>
                <a:sym typeface="Nunito Light"/>
              </a:rPr>
            </a:br>
            <a:br>
              <a:rPr lang="en" sz="1800" dirty="0">
                <a:solidFill>
                  <a:srgbClr val="FFFFFF"/>
                </a:solidFill>
                <a:latin typeface="Nunito Light"/>
                <a:ea typeface="Nunito Light"/>
                <a:cs typeface="Nunito Light"/>
                <a:sym typeface="Nunito Light"/>
              </a:rPr>
            </a:br>
            <a:r>
              <a:rPr lang="en" sz="1200" b="1" dirty="0">
                <a:solidFill>
                  <a:srgbClr val="FFFFFF"/>
                </a:solidFill>
                <a:latin typeface="Nunito Light"/>
                <a:ea typeface="Nunito Light"/>
                <a:cs typeface="Nunito Light"/>
                <a:sym typeface="Nunito Light"/>
              </a:rPr>
              <a:t>Target Population: </a:t>
            </a:r>
            <a:r>
              <a:rPr lang="en-GB" sz="1200" dirty="0">
                <a:solidFill>
                  <a:srgbClr val="FFFFFF"/>
                </a:solidFill>
                <a:latin typeface="Nunito Light"/>
                <a:ea typeface="Nunito Light"/>
                <a:cs typeface="Nunito Light"/>
                <a:sym typeface="Nunito Light"/>
              </a:rPr>
              <a:t>We try to attract all kinds of costumers, but by analysis focus on those who are more open to these services, who have better financial conditions, &gt;= 100.000 income, and who normally experience the problems of traffic for daily trips. </a:t>
            </a:r>
            <a:r>
              <a:rPr lang="en-GB" sz="1200" i="1" dirty="0">
                <a:solidFill>
                  <a:srgbClr val="FFFFFF"/>
                </a:solidFill>
                <a:latin typeface="Nunito Light"/>
                <a:ea typeface="Nunito Light"/>
                <a:cs typeface="Nunito Light"/>
                <a:sym typeface="Nunito Light"/>
              </a:rPr>
              <a:t>And our clients have to know how to use the mobile phone or the web site.</a:t>
            </a:r>
            <a:br>
              <a:rPr lang="en" sz="1200" dirty="0">
                <a:solidFill>
                  <a:srgbClr val="FFFFFF"/>
                </a:solidFill>
                <a:latin typeface="Nunito Light"/>
                <a:ea typeface="Nunito Light"/>
                <a:cs typeface="Nunito Light"/>
                <a:sym typeface="Nunito Light"/>
              </a:rPr>
            </a:br>
            <a:br>
              <a:rPr lang="en" sz="1200" dirty="0">
                <a:solidFill>
                  <a:srgbClr val="FFFFFF"/>
                </a:solidFill>
                <a:latin typeface="Nunito Light"/>
                <a:ea typeface="Nunito Light"/>
                <a:cs typeface="Nunito Light"/>
                <a:sym typeface="Nunito Light"/>
              </a:rPr>
            </a:br>
            <a:r>
              <a:rPr lang="en" sz="1200" b="1" dirty="0">
                <a:solidFill>
                  <a:srgbClr val="FFFFFF"/>
                </a:solidFill>
                <a:latin typeface="Nunito Light"/>
                <a:ea typeface="Nunito Light"/>
                <a:cs typeface="Nunito Light"/>
                <a:sym typeface="Nunito Light"/>
              </a:rPr>
              <a:t>Pain Points: </a:t>
            </a:r>
            <a:r>
              <a:rPr lang="en-GB" sz="1200" dirty="0">
                <a:solidFill>
                  <a:srgbClr val="FFFFFF"/>
                </a:solidFill>
                <a:latin typeface="Nunito Light"/>
                <a:ea typeface="Nunito Light"/>
                <a:cs typeface="Nunito Light"/>
                <a:sym typeface="Nunito Light"/>
              </a:rPr>
              <a:t>People are looking for fast, comfortable and safe ride. To do this, they try to avoid poor taxi-cab service, waiting time in traffic either due to congestion (avoiding rush hours) or road accidents.</a:t>
            </a:r>
            <a:br>
              <a:rPr lang="en-GB" sz="1800" dirty="0"/>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19688635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94"/>
        <p:cNvGrpSpPr/>
        <p:nvPr/>
      </p:nvGrpSpPr>
      <p:grpSpPr>
        <a:xfrm>
          <a:off x="0" y="0"/>
          <a:ext cx="0" cy="0"/>
          <a:chOff x="0" y="0"/>
          <a:chExt cx="0" cy="0"/>
        </a:xfrm>
      </p:grpSpPr>
      <p:sp>
        <p:nvSpPr>
          <p:cNvPr id="295" name="Google Shape;295;p5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96" name="Google Shape;296;p58"/>
          <p:cNvSpPr txBox="1">
            <a:spLocks noGrp="1"/>
          </p:cNvSpPr>
          <p:nvPr>
            <p:ph type="ctrTitle" idx="4294967295"/>
          </p:nvPr>
        </p:nvSpPr>
        <p:spPr>
          <a:xfrm>
            <a:off x="262050" y="1136893"/>
            <a:ext cx="8591804" cy="3646121"/>
          </a:xfrm>
          <a:prstGeom prst="rect">
            <a:avLst/>
          </a:prstGeom>
        </p:spPr>
        <p:txBody>
          <a:bodyPr spcFirstLastPara="1" wrap="square" lIns="91425" tIns="91425" rIns="91425" bIns="91425" anchor="t" anchorCtr="0">
            <a:noAutofit/>
          </a:bodyPr>
          <a:lstStyle/>
          <a:p>
            <a:pPr lvl="0"/>
            <a:r>
              <a:rPr lang="en" sz="1800" b="1" u="sng" dirty="0">
                <a:solidFill>
                  <a:srgbClr val="FFFFFF"/>
                </a:solidFill>
                <a:latin typeface="Nunito Light"/>
                <a:ea typeface="Nunito Light"/>
                <a:cs typeface="Nunito Light"/>
                <a:sym typeface="Nunito Light"/>
              </a:rPr>
              <a:t>Create a product proposal containing claim, evidence, estimated impact, and risks</a:t>
            </a:r>
            <a:r>
              <a:rPr lang="en" sz="1800" dirty="0">
                <a:solidFill>
                  <a:srgbClr val="FFFFFF"/>
                </a:solidFill>
                <a:latin typeface="Nunito Light"/>
                <a:ea typeface="Nunito Light"/>
                <a:cs typeface="Nunito Light"/>
                <a:sym typeface="Nunito Light"/>
              </a:rPr>
              <a:t> (part 1) </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lvl="0"/>
            <a:r>
              <a:rPr lang="en-GB" sz="1100" b="1" dirty="0">
                <a:solidFill>
                  <a:srgbClr val="FFFFFF"/>
                </a:solidFill>
                <a:latin typeface="Nunito Light"/>
                <a:ea typeface="Nunito Light"/>
                <a:cs typeface="Nunito Light"/>
                <a:sym typeface="Nunito Light"/>
              </a:rPr>
              <a:t>Solutions: </a:t>
            </a:r>
            <a:r>
              <a:rPr lang="en-GB" sz="1100" dirty="0">
                <a:solidFill>
                  <a:srgbClr val="FFFFFF"/>
                </a:solidFill>
                <a:latin typeface="Nunito Light"/>
                <a:ea typeface="Nunito Light"/>
                <a:cs typeface="Nunito Light"/>
                <a:sym typeface="Nunito Light"/>
              </a:rPr>
              <a:t>It is evident that NYC despite having several transportation options such as subway, cabs, uber, buses, ... still has serious problems when it comes to traffic, whether during rush hours or not. As I mentioned earlier, traffic accidents, congestion, delays, rush hours are a constant and a problem for those who use these services. People want to see this situation overcome once and for all, and here our flying cab service would be a completely new and innovative idea, and at the same time it would have an extremely important role and impact on society. Our service would overcome all of the above problems.</a:t>
            </a:r>
            <a:br>
              <a:rPr lang="en-GB" sz="1100" dirty="0">
                <a:solidFill>
                  <a:srgbClr val="FFFFFF"/>
                </a:solidFill>
                <a:latin typeface="Nunito Light"/>
                <a:ea typeface="Nunito Light"/>
                <a:cs typeface="Nunito Light"/>
                <a:sym typeface="Nunito Light"/>
              </a:rPr>
            </a:br>
            <a:br>
              <a:rPr lang="en-GB" sz="1100" dirty="0">
                <a:solidFill>
                  <a:srgbClr val="FFFFFF"/>
                </a:solidFill>
                <a:latin typeface="Nunito Light"/>
                <a:ea typeface="Nunito Light"/>
                <a:cs typeface="Nunito Light"/>
                <a:sym typeface="Nunito Light"/>
              </a:rPr>
            </a:br>
            <a:r>
              <a:rPr lang="en-GB" sz="1100" b="1" dirty="0">
                <a:solidFill>
                  <a:srgbClr val="FFFFFF"/>
                </a:solidFill>
                <a:latin typeface="Nunito Light"/>
                <a:ea typeface="Nunito Light"/>
                <a:cs typeface="Nunito Light"/>
                <a:sym typeface="Nunito Light"/>
              </a:rPr>
              <a:t>User impact: </a:t>
            </a:r>
            <a:r>
              <a:rPr lang="en-GB" sz="1100" dirty="0">
                <a:solidFill>
                  <a:srgbClr val="FFFFFF"/>
                </a:solidFill>
                <a:latin typeface="Nunito Light"/>
                <a:ea typeface="Nunito Light"/>
                <a:cs typeface="Nunito Light"/>
                <a:sym typeface="Nunito Light"/>
              </a:rPr>
              <a:t>The main impact on the user will be to increase overall consumer engagement, well being, safety and comfort and convenience, leading to overall satisfaction.</a:t>
            </a:r>
            <a:br>
              <a:rPr lang="en-GB" sz="1100" dirty="0">
                <a:solidFill>
                  <a:srgbClr val="FFFFFF"/>
                </a:solidFill>
                <a:latin typeface="Nunito Light"/>
                <a:ea typeface="Nunito Light"/>
                <a:cs typeface="Nunito Light"/>
                <a:sym typeface="Nunito Light"/>
              </a:rPr>
            </a:br>
            <a:br>
              <a:rPr lang="en-GB" sz="1100" dirty="0">
                <a:solidFill>
                  <a:srgbClr val="FFFFFF"/>
                </a:solidFill>
                <a:latin typeface="Nunito Light"/>
                <a:ea typeface="Nunito Light"/>
                <a:cs typeface="Nunito Light"/>
                <a:sym typeface="Nunito Light"/>
              </a:rPr>
            </a:br>
            <a:r>
              <a:rPr lang="en-GB" sz="1100" b="1" dirty="0">
                <a:solidFill>
                  <a:srgbClr val="FFFFFF"/>
                </a:solidFill>
                <a:latin typeface="Nunito Light"/>
                <a:ea typeface="Nunito Light"/>
                <a:cs typeface="Nunito Light"/>
                <a:sym typeface="Nunito Light"/>
              </a:rPr>
              <a:t>Market impact: </a:t>
            </a:r>
            <a:r>
              <a:rPr lang="en-GB" sz="1100" dirty="0">
                <a:solidFill>
                  <a:srgbClr val="FFFFFF"/>
                </a:solidFill>
                <a:latin typeface="Nunito Light"/>
                <a:ea typeface="Nunito Light"/>
                <a:cs typeface="Nunito Light"/>
                <a:sym typeface="Nunito Light"/>
              </a:rPr>
              <a:t>In addition to avoiding the problems that traditional transportation faces such as congestion, comfort, convenience, this service would raise the travel experience to a higher level, changing traditional habits and services.</a:t>
            </a:r>
            <a:br>
              <a:rPr lang="en-GB" sz="1100" dirty="0">
                <a:solidFill>
                  <a:srgbClr val="FFFFFF"/>
                </a:solidFill>
                <a:latin typeface="Nunito Light"/>
                <a:ea typeface="Nunito Light"/>
                <a:cs typeface="Nunito Light"/>
                <a:sym typeface="Nunito Light"/>
              </a:rPr>
            </a:br>
            <a:br>
              <a:rPr lang="en-GB" sz="1100" dirty="0">
                <a:solidFill>
                  <a:srgbClr val="FFFFFF"/>
                </a:solidFill>
                <a:latin typeface="Nunito Light"/>
                <a:ea typeface="Nunito Light"/>
                <a:cs typeface="Nunito Light"/>
                <a:sym typeface="Nunito Light"/>
              </a:rPr>
            </a:br>
            <a:r>
              <a:rPr lang="en-GB" sz="1100" b="1" dirty="0">
                <a:solidFill>
                  <a:srgbClr val="FFFFFF"/>
                </a:solidFill>
                <a:latin typeface="Nunito Light"/>
                <a:sym typeface="Nunito Light"/>
              </a:rPr>
              <a:t>Business Impact: </a:t>
            </a:r>
            <a:r>
              <a:rPr lang="en-GB" sz="1100" dirty="0">
                <a:solidFill>
                  <a:srgbClr val="FFFFFF"/>
                </a:solidFill>
                <a:latin typeface="Nunito Light"/>
                <a:sym typeface="Nunito Light"/>
              </a:rPr>
              <a:t>It’s too early to measure impact in terms of revenue, since we intend to enter the market with a large investment in marketing to promote the brand and our service. But with the solutions we try to get as many customers as possible, and with that we try to increase our revenue. We believe we will get a large number of customers in the first 6 months, and given the experience presented we will be able to retain users and convert them into daily users.</a:t>
            </a:r>
            <a:endParaRPr sz="1100" dirty="0">
              <a:solidFill>
                <a:srgbClr val="FFFFFF"/>
              </a:solidFill>
              <a:latin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94"/>
        <p:cNvGrpSpPr/>
        <p:nvPr/>
      </p:nvGrpSpPr>
      <p:grpSpPr>
        <a:xfrm>
          <a:off x="0" y="0"/>
          <a:ext cx="0" cy="0"/>
          <a:chOff x="0" y="0"/>
          <a:chExt cx="0" cy="0"/>
        </a:xfrm>
      </p:grpSpPr>
      <p:sp>
        <p:nvSpPr>
          <p:cNvPr id="295" name="Google Shape;295;p5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bg1"/>
                </a:solidFill>
                <a:latin typeface="Nunito Light"/>
                <a:ea typeface="Nunito Light"/>
                <a:cs typeface="Nunito Light"/>
                <a:sym typeface="Nunito Light"/>
              </a:rPr>
              <a:t>Answer Slide</a:t>
            </a:r>
            <a:endParaRPr sz="3600"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3600" dirty="0">
              <a:solidFill>
                <a:schemeClr val="bg1"/>
              </a:solidFill>
              <a:latin typeface="Nunito Light"/>
              <a:ea typeface="Nunito Light"/>
              <a:cs typeface="Nunito Light"/>
              <a:sym typeface="Nunito Light"/>
            </a:endParaRPr>
          </a:p>
        </p:txBody>
      </p:sp>
      <p:sp>
        <p:nvSpPr>
          <p:cNvPr id="296" name="Google Shape;296;p58"/>
          <p:cNvSpPr txBox="1">
            <a:spLocks noGrp="1"/>
          </p:cNvSpPr>
          <p:nvPr>
            <p:ph type="ctrTitle" idx="4294967295"/>
          </p:nvPr>
        </p:nvSpPr>
        <p:spPr>
          <a:xfrm>
            <a:off x="262050" y="1136893"/>
            <a:ext cx="8591804" cy="3646121"/>
          </a:xfrm>
          <a:prstGeom prst="rect">
            <a:avLst/>
          </a:prstGeom>
        </p:spPr>
        <p:txBody>
          <a:bodyPr spcFirstLastPara="1" wrap="square" lIns="91425" tIns="91425" rIns="91425" bIns="91425" anchor="t" anchorCtr="0">
            <a:noAutofit/>
          </a:bodyPr>
          <a:lstStyle/>
          <a:p>
            <a:pPr lvl="0"/>
            <a:r>
              <a:rPr lang="en" sz="1800" b="1" u="sng" dirty="0">
                <a:solidFill>
                  <a:schemeClr val="bg1"/>
                </a:solidFill>
                <a:latin typeface="Nunito Light"/>
                <a:ea typeface="Nunito Light"/>
                <a:cs typeface="Nunito Light"/>
                <a:sym typeface="Nunito Light"/>
              </a:rPr>
              <a:t>Create a product proposal containing claim, evidence, estimated impact, and risks</a:t>
            </a:r>
            <a:r>
              <a:rPr lang="en" sz="1800" b="1" dirty="0">
                <a:solidFill>
                  <a:schemeClr val="bg1"/>
                </a:solidFill>
                <a:latin typeface="Nunito Light"/>
                <a:ea typeface="Nunito Light"/>
                <a:cs typeface="Nunito Light"/>
                <a:sym typeface="Nunito Light"/>
              </a:rPr>
              <a:t> </a:t>
            </a:r>
            <a:r>
              <a:rPr lang="en" sz="1800" dirty="0">
                <a:solidFill>
                  <a:srgbClr val="FFFFFF"/>
                </a:solidFill>
                <a:latin typeface="Nunito Light"/>
                <a:ea typeface="Nunito Light"/>
                <a:cs typeface="Nunito Light"/>
                <a:sym typeface="Nunito Light"/>
              </a:rPr>
              <a:t>(part 2) </a:t>
            </a:r>
            <a:endParaRPr sz="1800" b="1" u="sng"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bg1"/>
              </a:solidFill>
              <a:latin typeface="Nunito Light"/>
              <a:ea typeface="Nunito Light"/>
              <a:cs typeface="Nunito Light"/>
              <a:sym typeface="Nunito Light"/>
            </a:endParaRPr>
          </a:p>
          <a:p>
            <a:pPr lvl="0"/>
            <a:r>
              <a:rPr lang="pt-PT" sz="1200" b="1" dirty="0" err="1">
                <a:solidFill>
                  <a:schemeClr val="bg1"/>
                </a:solidFill>
                <a:latin typeface="Nunito Light"/>
                <a:ea typeface="Nunito Light"/>
                <a:cs typeface="Nunito Light"/>
                <a:sym typeface="Nunito Light"/>
              </a:rPr>
              <a:t>Risks</a:t>
            </a:r>
            <a:r>
              <a:rPr lang="pt-PT" sz="1200" b="1" dirty="0">
                <a:solidFill>
                  <a:schemeClr val="bg1"/>
                </a:solidFill>
                <a:latin typeface="Nunito Light"/>
                <a:ea typeface="Nunito Light"/>
                <a:cs typeface="Nunito Light"/>
                <a:sym typeface="Nunito Light"/>
              </a:rPr>
              <a:t> </a:t>
            </a:r>
            <a:r>
              <a:rPr lang="pt-PT" sz="1200" b="1" dirty="0" err="1">
                <a:solidFill>
                  <a:schemeClr val="bg1"/>
                </a:solidFill>
                <a:latin typeface="Nunito Light"/>
                <a:ea typeface="Nunito Light"/>
                <a:cs typeface="Nunito Light"/>
                <a:sym typeface="Nunito Light"/>
              </a:rPr>
              <a:t>and</a:t>
            </a:r>
            <a:r>
              <a:rPr lang="pt-PT" sz="1200" b="1" dirty="0">
                <a:solidFill>
                  <a:schemeClr val="bg1"/>
                </a:solidFill>
                <a:latin typeface="Nunito Light"/>
                <a:ea typeface="Nunito Light"/>
                <a:cs typeface="Nunito Light"/>
                <a:sym typeface="Nunito Light"/>
              </a:rPr>
              <a:t> </a:t>
            </a:r>
            <a:r>
              <a:rPr lang="pt-PT" sz="1200" b="1" dirty="0" err="1">
                <a:solidFill>
                  <a:schemeClr val="bg1"/>
                </a:solidFill>
                <a:latin typeface="Nunito Light"/>
                <a:ea typeface="Nunito Light"/>
                <a:cs typeface="Nunito Light"/>
                <a:sym typeface="Nunito Light"/>
              </a:rPr>
              <a:t>Assumptions</a:t>
            </a:r>
            <a:r>
              <a:rPr lang="pt-PT" sz="1200" b="1" dirty="0">
                <a:solidFill>
                  <a:schemeClr val="bg1"/>
                </a:solidFill>
                <a:latin typeface="Nunito Light"/>
                <a:ea typeface="Nunito Light"/>
                <a:cs typeface="Nunito Light"/>
                <a:sym typeface="Nunito Light"/>
              </a:rPr>
              <a:t>: </a:t>
            </a:r>
          </a:p>
          <a:p>
            <a:pPr marL="0" lvl="0" indent="0" algn="l" rtl="0">
              <a:spcBef>
                <a:spcPts val="0"/>
              </a:spcBef>
              <a:spcAft>
                <a:spcPts val="0"/>
              </a:spcAft>
              <a:buNone/>
            </a:pPr>
            <a:endParaRPr sz="1800" dirty="0">
              <a:solidFill>
                <a:schemeClr val="bg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bg1"/>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10C5D5AE-2ACB-094E-8156-AB991219DD38}"/>
              </a:ext>
            </a:extLst>
          </p:cNvPr>
          <p:cNvPicPr>
            <a:picLocks noChangeAspect="1"/>
          </p:cNvPicPr>
          <p:nvPr/>
        </p:nvPicPr>
        <p:blipFill>
          <a:blip r:embed="rId3"/>
          <a:stretch>
            <a:fillRect/>
          </a:stretch>
        </p:blipFill>
        <p:spPr>
          <a:xfrm>
            <a:off x="5572225" y="2467745"/>
            <a:ext cx="3281629" cy="1729683"/>
          </a:xfrm>
          <a:prstGeom prst="rect">
            <a:avLst/>
          </a:prstGeom>
        </p:spPr>
      </p:pic>
      <p:sp>
        <p:nvSpPr>
          <p:cNvPr id="3" name="Rectangle 2">
            <a:extLst>
              <a:ext uri="{FF2B5EF4-FFF2-40B4-BE49-F238E27FC236}">
                <a16:creationId xmlns:a16="http://schemas.microsoft.com/office/drawing/2014/main" id="{DC124C0C-7928-4040-A090-6FA1D2C76BD4}"/>
              </a:ext>
            </a:extLst>
          </p:cNvPr>
          <p:cNvSpPr/>
          <p:nvPr/>
        </p:nvSpPr>
        <p:spPr>
          <a:xfrm>
            <a:off x="290145" y="2225241"/>
            <a:ext cx="5282080" cy="2400657"/>
          </a:xfrm>
          <a:prstGeom prst="rect">
            <a:avLst/>
          </a:prstGeom>
        </p:spPr>
        <p:txBody>
          <a:bodyPr wrap="square">
            <a:spAutoFit/>
          </a:bodyPr>
          <a:lstStyle/>
          <a:p>
            <a:pPr marL="171450" indent="-171450">
              <a:buFont typeface="Courier New" panose="02070309020205020404" pitchFamily="49" charset="0"/>
              <a:buChar char="o"/>
            </a:pPr>
            <a:r>
              <a:rPr lang="en-PT" sz="1000" dirty="0">
                <a:solidFill>
                  <a:schemeClr val="bg1"/>
                </a:solidFill>
              </a:rPr>
              <a:t>The impact of the COVID 19 pandemic due to issues of isolation and restrictions on movement, as well as the impact of the home office. It leads to people not moving around as they used to, and therefore not seeking these types of services. It could have a negative impact on our service, if people opt for their own cars when they have to leave home. But the problem of transit may remain.</a:t>
            </a:r>
          </a:p>
          <a:p>
            <a:pPr marL="171450" indent="-171450">
              <a:buFont typeface="Courier New" panose="02070309020205020404" pitchFamily="49" charset="0"/>
              <a:buChar char="o"/>
            </a:pPr>
            <a:r>
              <a:rPr lang="en-GB" sz="1000" dirty="0">
                <a:solidFill>
                  <a:schemeClr val="bg1"/>
                </a:solidFill>
              </a:rPr>
              <a:t>Safety of the means of transport and hardware engineering limitation, since it is based on small aircraft, we need a lot of research and development to ensure 100% safety for our customers,.</a:t>
            </a:r>
          </a:p>
          <a:p>
            <a:pPr marL="171450" indent="-171450">
              <a:buFont typeface="Courier New" panose="02070309020205020404" pitchFamily="49" charset="0"/>
              <a:buChar char="o"/>
            </a:pPr>
            <a:r>
              <a:rPr lang="en-GB" sz="1000" dirty="0">
                <a:solidFill>
                  <a:schemeClr val="bg1"/>
                </a:solidFill>
              </a:rPr>
              <a:t>Legal issues such as licensing (flying certifications) of our service in the society, without impacting other air services, definitions of maximum altitudes, traffic, etc...</a:t>
            </a:r>
          </a:p>
          <a:p>
            <a:pPr marL="171450" indent="-171450">
              <a:buFont typeface="Courier New" panose="02070309020205020404" pitchFamily="49" charset="0"/>
              <a:buChar char="o"/>
            </a:pPr>
            <a:r>
              <a:rPr lang="en-GB" sz="1000" dirty="0">
                <a:solidFill>
                  <a:schemeClr val="bg1"/>
                </a:solidFill>
              </a:rPr>
              <a:t>The human emotions factor is another risk that we may face in resisting new experiments, for fear of not knowing and for security reasons. In the survey carried out the users show concern for their safety.</a:t>
            </a:r>
            <a:r>
              <a:rPr lang="en-PT" sz="1000" dirty="0">
                <a:solidFill>
                  <a:schemeClr val="bg1"/>
                </a:solidFill>
              </a:rPr>
              <a:t> </a:t>
            </a:r>
          </a:p>
          <a:p>
            <a:pPr marL="171450" indent="-171450">
              <a:buFont typeface="Courier New" panose="02070309020205020404" pitchFamily="49" charset="0"/>
              <a:buChar char="o"/>
            </a:pPr>
            <a:r>
              <a:rPr lang="en-GB" sz="1000" dirty="0">
                <a:solidFill>
                  <a:schemeClr val="bg1"/>
                </a:solidFill>
              </a:rPr>
              <a:t>Ensure that the drivers of our aircraft are reliable, certified, and medically fit persons, as verified by regular medical inspection.</a:t>
            </a:r>
            <a:endParaRPr lang="en-PT" sz="1000" dirty="0">
              <a:solidFill>
                <a:schemeClr val="bg1"/>
              </a:solidFill>
            </a:endParaRPr>
          </a:p>
        </p:txBody>
      </p:sp>
    </p:spTree>
    <p:extLst>
      <p:ext uri="{BB962C8B-B14F-4D97-AF65-F5344CB8AC3E}">
        <p14:creationId xmlns:p14="http://schemas.microsoft.com/office/powerpoint/2010/main" val="34926488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94"/>
        <p:cNvGrpSpPr/>
        <p:nvPr/>
      </p:nvGrpSpPr>
      <p:grpSpPr>
        <a:xfrm>
          <a:off x="0" y="0"/>
          <a:ext cx="0" cy="0"/>
          <a:chOff x="0" y="0"/>
          <a:chExt cx="0" cy="0"/>
        </a:xfrm>
      </p:grpSpPr>
      <p:sp>
        <p:nvSpPr>
          <p:cNvPr id="295" name="Google Shape;295;p5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pic>
        <p:nvPicPr>
          <p:cNvPr id="4" name="Picture 3" descr="Graphical user interface&#10;&#10;Description automatically generated">
            <a:extLst>
              <a:ext uri="{FF2B5EF4-FFF2-40B4-BE49-F238E27FC236}">
                <a16:creationId xmlns:a16="http://schemas.microsoft.com/office/drawing/2014/main" id="{8EC73C49-0AA0-1947-87D1-BA78753CA2CF}"/>
              </a:ext>
            </a:extLst>
          </p:cNvPr>
          <p:cNvPicPr>
            <a:picLocks noChangeAspect="1"/>
          </p:cNvPicPr>
          <p:nvPr/>
        </p:nvPicPr>
        <p:blipFill>
          <a:blip r:embed="rId3"/>
          <a:stretch>
            <a:fillRect/>
          </a:stretch>
        </p:blipFill>
        <p:spPr>
          <a:xfrm>
            <a:off x="262050" y="1107831"/>
            <a:ext cx="5766143" cy="3741202"/>
          </a:xfrm>
          <a:prstGeom prst="rect">
            <a:avLst/>
          </a:prstGeom>
        </p:spPr>
      </p:pic>
      <p:sp>
        <p:nvSpPr>
          <p:cNvPr id="5" name="Rectangle 4">
            <a:extLst>
              <a:ext uri="{FF2B5EF4-FFF2-40B4-BE49-F238E27FC236}">
                <a16:creationId xmlns:a16="http://schemas.microsoft.com/office/drawing/2014/main" id="{03963821-E790-5247-9AB2-0B57E05A4329}"/>
              </a:ext>
            </a:extLst>
          </p:cNvPr>
          <p:cNvSpPr/>
          <p:nvPr/>
        </p:nvSpPr>
        <p:spPr>
          <a:xfrm>
            <a:off x="859121" y="4857903"/>
            <a:ext cx="4572000" cy="215444"/>
          </a:xfrm>
          <a:prstGeom prst="rect">
            <a:avLst/>
          </a:prstGeom>
        </p:spPr>
        <p:txBody>
          <a:bodyPr>
            <a:spAutoFit/>
          </a:bodyPr>
          <a:lstStyle/>
          <a:p>
            <a:r>
              <a:rPr lang="en-PT" sz="800" dirty="0">
                <a:solidFill>
                  <a:schemeClr val="bg1"/>
                </a:solidFill>
              </a:rPr>
              <a:t>Source: https://www.tomtom.com/en_gb/traffic-index/ranking/?country=US</a:t>
            </a:r>
          </a:p>
        </p:txBody>
      </p:sp>
      <p:sp>
        <p:nvSpPr>
          <p:cNvPr id="7" name="TextBox 6">
            <a:extLst>
              <a:ext uri="{FF2B5EF4-FFF2-40B4-BE49-F238E27FC236}">
                <a16:creationId xmlns:a16="http://schemas.microsoft.com/office/drawing/2014/main" id="{D77C4F9B-9B02-CC46-94FE-88E89DFD59A1}"/>
              </a:ext>
            </a:extLst>
          </p:cNvPr>
          <p:cNvSpPr txBox="1"/>
          <p:nvPr/>
        </p:nvSpPr>
        <p:spPr>
          <a:xfrm>
            <a:off x="6377028" y="4402756"/>
            <a:ext cx="2323072" cy="584775"/>
          </a:xfrm>
          <a:prstGeom prst="rect">
            <a:avLst/>
          </a:prstGeom>
          <a:noFill/>
        </p:spPr>
        <p:txBody>
          <a:bodyPr wrap="square" rtlCol="0">
            <a:spAutoFit/>
          </a:bodyPr>
          <a:lstStyle/>
          <a:p>
            <a:r>
              <a:rPr lang="en-GB" sz="800" dirty="0">
                <a:solidFill>
                  <a:schemeClr val="bg1"/>
                </a:solidFill>
                <a:hlinkClick r:id="rId4">
                  <a:extLst>
                    <a:ext uri="{A12FA001-AC4F-418D-AE19-62706E023703}">
                      <ahyp:hlinkClr xmlns:ahyp="http://schemas.microsoft.com/office/drawing/2018/hyperlinkcolor" val="tx"/>
                    </a:ext>
                  </a:extLst>
                </a:hlinkClick>
              </a:rPr>
              <a:t>https://ny.curbed.com/2018/1/18/16903152/nyc-traffic-congestion-cost-analysis</a:t>
            </a:r>
            <a:endParaRPr lang="en-GB" sz="800" dirty="0">
              <a:solidFill>
                <a:schemeClr val="bg1"/>
              </a:solidFill>
            </a:endParaRPr>
          </a:p>
          <a:p>
            <a:r>
              <a:rPr lang="en-PT" sz="800" dirty="0">
                <a:solidFill>
                  <a:schemeClr val="bg1"/>
                </a:solidFill>
              </a:rPr>
              <a:t>https://inrix.com/scorecard/</a:t>
            </a:r>
          </a:p>
          <a:p>
            <a:endParaRPr lang="en-PT" sz="800" dirty="0">
              <a:solidFill>
                <a:schemeClr val="bg1"/>
              </a:solidFill>
            </a:endParaRPr>
          </a:p>
        </p:txBody>
      </p:sp>
    </p:spTree>
    <p:extLst>
      <p:ext uri="{BB962C8B-B14F-4D97-AF65-F5344CB8AC3E}">
        <p14:creationId xmlns:p14="http://schemas.microsoft.com/office/powerpoint/2010/main" val="9849564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300"/>
        <p:cNvGrpSpPr/>
        <p:nvPr/>
      </p:nvGrpSpPr>
      <p:grpSpPr>
        <a:xfrm>
          <a:off x="0" y="0"/>
          <a:ext cx="0" cy="0"/>
          <a:chOff x="0" y="0"/>
          <a:chExt cx="0" cy="0"/>
        </a:xfrm>
      </p:grpSpPr>
      <p:sp>
        <p:nvSpPr>
          <p:cNvPr id="301" name="Google Shape;301;p5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302" name="Google Shape;302;p59"/>
          <p:cNvSpPr txBox="1">
            <a:spLocks noGrp="1"/>
          </p:cNvSpPr>
          <p:nvPr>
            <p:ph type="ctrTitle" idx="4294967295"/>
          </p:nvPr>
        </p:nvSpPr>
        <p:spPr>
          <a:xfrm>
            <a:off x="262050" y="1668378"/>
            <a:ext cx="7532688" cy="1568450"/>
          </a:xfrm>
          <a:prstGeom prst="rect">
            <a:avLst/>
          </a:prstGeom>
        </p:spPr>
        <p:txBody>
          <a:bodyPr spcFirstLastPara="1" wrap="square" lIns="91425" tIns="91425" rIns="91425" bIns="91425" anchor="t" anchorCtr="0">
            <a:noAutofit/>
          </a:bodyPr>
          <a:lstStyle/>
          <a:p>
            <a:pPr>
              <a:buClr>
                <a:srgbClr val="000000"/>
              </a:buClr>
            </a:pPr>
            <a:r>
              <a:rPr lang="en-GB" sz="1400" b="1" dirty="0">
                <a:solidFill>
                  <a:schemeClr val="bg1"/>
                </a:solidFill>
              </a:rPr>
              <a:t>Rollout &amp; launch strategy</a:t>
            </a:r>
            <a:br>
              <a:rPr lang="en-GB" sz="1800" b="1" dirty="0">
                <a:solidFill>
                  <a:schemeClr val="bg1"/>
                </a:solidFill>
                <a:latin typeface="Nunito Light"/>
              </a:rPr>
            </a:br>
            <a:br>
              <a:rPr lang="en-GB" sz="1800" b="1" dirty="0">
                <a:solidFill>
                  <a:schemeClr val="bg1"/>
                </a:solidFill>
                <a:latin typeface="Nunito Light"/>
              </a:rPr>
            </a:br>
            <a:r>
              <a:rPr lang="en-GB" sz="1100" dirty="0">
                <a:solidFill>
                  <a:schemeClr val="bg1"/>
                </a:solidFill>
                <a:latin typeface="+mj-lt"/>
              </a:rPr>
              <a:t>- EAP program for early users </a:t>
            </a:r>
            <a:br>
              <a:rPr lang="en-GB" sz="1100" dirty="0">
                <a:solidFill>
                  <a:schemeClr val="bg1"/>
                </a:solidFill>
                <a:latin typeface="+mj-lt"/>
              </a:rPr>
            </a:br>
            <a:r>
              <a:rPr lang="en-GB" sz="1100" dirty="0">
                <a:solidFill>
                  <a:schemeClr val="bg1"/>
                </a:solidFill>
                <a:latin typeface="+mj-lt"/>
              </a:rPr>
              <a:t>	- Referrals and reviews</a:t>
            </a:r>
            <a:br>
              <a:rPr lang="en-GB" sz="1100" dirty="0">
                <a:solidFill>
                  <a:schemeClr val="bg1"/>
                </a:solidFill>
                <a:latin typeface="+mj-lt"/>
              </a:rPr>
            </a:br>
            <a:r>
              <a:rPr lang="en-GB" sz="1100" dirty="0">
                <a:solidFill>
                  <a:schemeClr val="bg1"/>
                </a:solidFill>
                <a:latin typeface="+mj-lt"/>
              </a:rPr>
              <a:t>	- Partnerships</a:t>
            </a:r>
            <a:br>
              <a:rPr lang="en-GB" sz="1100" dirty="0">
                <a:solidFill>
                  <a:schemeClr val="bg1"/>
                </a:solidFill>
                <a:latin typeface="+mj-lt"/>
              </a:rPr>
            </a:br>
            <a:r>
              <a:rPr lang="en-GB" sz="1100" dirty="0">
                <a:solidFill>
                  <a:schemeClr val="bg1"/>
                </a:solidFill>
                <a:latin typeface="+mj-lt"/>
              </a:rPr>
              <a:t>	- A Loyalty program</a:t>
            </a:r>
            <a:br>
              <a:rPr lang="en-GB" dirty="0"/>
            </a:br>
            <a:br>
              <a:rPr lang="en-GB" dirty="0"/>
            </a:br>
            <a:br>
              <a:rPr lang="en-GB" dirty="0"/>
            </a:br>
            <a:br>
              <a:rPr lang="en-GB" dirty="0"/>
            </a:br>
            <a:br>
              <a:rPr lang="en-GB" sz="1000" dirty="0">
                <a:solidFill>
                  <a:schemeClr val="bg1"/>
                </a:solidFill>
              </a:rPr>
            </a:br>
            <a:br>
              <a:rPr lang="en-GB" sz="1000" dirty="0">
                <a:solidFill>
                  <a:schemeClr val="bg1"/>
                </a:solidFill>
              </a:rPr>
            </a:br>
            <a:br>
              <a:rPr lang="en-GB" sz="1000" dirty="0">
                <a:solidFill>
                  <a:schemeClr val="bg1"/>
                </a:solidFill>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
        <p:nvSpPr>
          <p:cNvPr id="2" name="Rectangle 1">
            <a:extLst>
              <a:ext uri="{FF2B5EF4-FFF2-40B4-BE49-F238E27FC236}">
                <a16:creationId xmlns:a16="http://schemas.microsoft.com/office/drawing/2014/main" id="{5ADDA585-9654-4348-95D1-7B36B0FB09D9}"/>
              </a:ext>
            </a:extLst>
          </p:cNvPr>
          <p:cNvSpPr/>
          <p:nvPr/>
        </p:nvSpPr>
        <p:spPr>
          <a:xfrm>
            <a:off x="610763" y="3936515"/>
            <a:ext cx="7583935" cy="338554"/>
          </a:xfrm>
          <a:prstGeom prst="rect">
            <a:avLst/>
          </a:prstGeom>
        </p:spPr>
        <p:txBody>
          <a:bodyPr wrap="square">
            <a:spAutoFit/>
          </a:bodyPr>
          <a:lstStyle/>
          <a:p>
            <a:r>
              <a:rPr lang="en-PT" sz="800" i="1" dirty="0">
                <a:solidFill>
                  <a:schemeClr val="bg1"/>
                </a:solidFill>
              </a:rPr>
              <a:t>Source: </a:t>
            </a:r>
            <a:r>
              <a:rPr lang="en-PT" sz="800" i="1" dirty="0">
                <a:solidFill>
                  <a:schemeClr val="bg1"/>
                </a:solidFill>
                <a:hlinkClick r:id="rId3">
                  <a:extLst>
                    <a:ext uri="{A12FA001-AC4F-418D-AE19-62706E023703}">
                      <ahyp:hlinkClr xmlns:ahyp="http://schemas.microsoft.com/office/drawing/2018/hyperlinkcolor" val="tx"/>
                    </a:ext>
                  </a:extLst>
                </a:hlinkClick>
              </a:rPr>
              <a:t>https://hbswk.hbs.edu/item/how-uber-airbnb-and-etsy-attracted-their-first-1-000-customers</a:t>
            </a:r>
            <a:endParaRPr lang="en-PT" sz="800" i="1" dirty="0">
              <a:solidFill>
                <a:schemeClr val="bg1"/>
              </a:solidFill>
            </a:endParaRPr>
          </a:p>
          <a:p>
            <a:r>
              <a:rPr lang="en-PT" sz="800" i="1" dirty="0">
                <a:solidFill>
                  <a:schemeClr val="bg1"/>
                </a:solidFill>
              </a:rPr>
              <a:t>Source: </a:t>
            </a:r>
            <a:r>
              <a:rPr lang="en-GB" sz="800" i="1" dirty="0">
                <a:solidFill>
                  <a:schemeClr val="bg1"/>
                </a:solidFill>
              </a:rPr>
              <a:t>https://</a:t>
            </a:r>
            <a:r>
              <a:rPr lang="en-GB" sz="800" i="1" dirty="0" err="1">
                <a:solidFill>
                  <a:schemeClr val="bg1"/>
                </a:solidFill>
              </a:rPr>
              <a:t>www.annexcloud.com</a:t>
            </a:r>
            <a:r>
              <a:rPr lang="en-GB" sz="800" i="1" dirty="0">
                <a:solidFill>
                  <a:schemeClr val="bg1"/>
                </a:solidFill>
              </a:rPr>
              <a:t>/blog/ubers-marketing-strategy-in-7-steps-revisited/</a:t>
            </a:r>
            <a:endParaRPr lang="en-PT" sz="800" i="1" dirty="0">
              <a:solidFill>
                <a:schemeClr val="bg1"/>
              </a:solidFill>
            </a:endParaRPr>
          </a:p>
        </p:txBody>
      </p:sp>
      <p:sp>
        <p:nvSpPr>
          <p:cNvPr id="3" name="Rectangle 2">
            <a:extLst>
              <a:ext uri="{FF2B5EF4-FFF2-40B4-BE49-F238E27FC236}">
                <a16:creationId xmlns:a16="http://schemas.microsoft.com/office/drawing/2014/main" id="{86B653FF-D8D7-AD4B-B290-522C20BE4014}"/>
              </a:ext>
            </a:extLst>
          </p:cNvPr>
          <p:cNvSpPr/>
          <p:nvPr/>
        </p:nvSpPr>
        <p:spPr>
          <a:xfrm>
            <a:off x="212895" y="868431"/>
            <a:ext cx="8170268" cy="646331"/>
          </a:xfrm>
          <a:prstGeom prst="rect">
            <a:avLst/>
          </a:prstGeom>
        </p:spPr>
        <p:txBody>
          <a:bodyPr wrap="square">
            <a:spAutoFit/>
          </a:bodyPr>
          <a:lstStyle/>
          <a:p>
            <a:pPr lvl="0"/>
            <a:r>
              <a:rPr lang="en-GB" sz="1800" b="1" u="sng" dirty="0">
                <a:solidFill>
                  <a:schemeClr val="bg1"/>
                </a:solidFill>
                <a:latin typeface="Nunito Light"/>
                <a:ea typeface="Nunito Light"/>
                <a:cs typeface="Nunito Light"/>
                <a:sym typeface="Nunito Light"/>
              </a:rPr>
              <a:t>Create a product proposal containing claim, evidence, estimated impact, and risks</a:t>
            </a:r>
            <a:r>
              <a:rPr lang="en-GB" sz="1800" b="1" dirty="0">
                <a:solidFill>
                  <a:schemeClr val="bg1"/>
                </a:solidFill>
                <a:latin typeface="Nunito Light"/>
                <a:ea typeface="Nunito Light"/>
                <a:cs typeface="Nunito Light"/>
                <a:sym typeface="Nunito Light"/>
              </a:rPr>
              <a:t> </a:t>
            </a:r>
            <a:r>
              <a:rPr lang="en" sz="1800" dirty="0">
                <a:solidFill>
                  <a:srgbClr val="FFFFFF"/>
                </a:solidFill>
                <a:latin typeface="Nunito Light"/>
                <a:ea typeface="Nunito Light"/>
                <a:cs typeface="Nunito Light"/>
                <a:sym typeface="Nunito Light"/>
              </a:rPr>
              <a:t> (part 3) </a:t>
            </a:r>
            <a:endParaRPr lang="en-GB" sz="1800" b="1" u="sng" dirty="0">
              <a:solidFill>
                <a:schemeClr val="bg1"/>
              </a:solidFill>
              <a:latin typeface="Nunito Light"/>
              <a:ea typeface="Nunito Light"/>
              <a:cs typeface="Nunito Light"/>
              <a:sym typeface="Nuni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3419</TotalTime>
  <Words>9825</Words>
  <Application>Microsoft Macintosh PowerPoint</Application>
  <PresentationFormat>On-screen Show (16:9)</PresentationFormat>
  <Paragraphs>705</Paragraphs>
  <Slides>100</Slides>
  <Notes>100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100</vt:i4>
      </vt:variant>
    </vt:vector>
  </HeadingPairs>
  <TitlesOfParts>
    <vt:vector size="106" baseType="lpstr">
      <vt:lpstr>Arial</vt:lpstr>
      <vt:lpstr>Open Sans</vt:lpstr>
      <vt:lpstr>Nunito Light</vt:lpstr>
      <vt:lpstr>Courier New</vt:lpstr>
      <vt:lpstr>Nunito</vt:lpstr>
      <vt:lpstr>Simple Light</vt:lpstr>
      <vt:lpstr>Data Product Manager Nanodegree Applying Data Science to Product Management Project: Developing an MVP Launch Strategy for a Flying Taxi Service by Sérgio C. (PT)</vt:lpstr>
      <vt:lpstr>Welcome to your first week at Flyber </vt:lpstr>
      <vt:lpstr>PowerPoint Presentation</vt:lpstr>
      <vt:lpstr>In this project, you will apply the skills acquired in this course to create the MVP launch strategy for the first flying car taxi service, Flyber, in one of the most congested cities in America -- New York City.   You are responsible for bringing the first flying car taxi service to market by analyzing data and building a product proposal.  </vt:lpstr>
      <vt:lpstr>You will need to use the SQL workspace provided in the Classroom, and Tableau Public, in order to successfully complete the project.   You’ll present your answers, findings, and insights in the Answer Slides found in this deck. Feel free to include any additional slides, if needed.    </vt:lpstr>
      <vt:lpstr>Section 1: Data Exploration </vt:lpstr>
      <vt:lpstr>Back to the basics of product management, identify your customer and their pain points: What are taxis used for? What are the characteristics of the users that leverage them? What are existing pain points with taxis? What are the existing pain points with digital ride-sharing services?     </vt:lpstr>
      <vt:lpstr>Answer Slide   To contextualize and better understand what we are talking about, I choose in my answers to give a broad perspective in the sense that in a way I compare the taxis-cab with the flying taxis.  </vt:lpstr>
      <vt:lpstr>Answer Slide     </vt:lpstr>
      <vt:lpstr>Answer Slide     </vt:lpstr>
      <vt:lpstr>Answer Slide     </vt:lpstr>
      <vt:lpstr>What user improvements do you hypothesize a flying taxi service would have over the existing state of taxis today?   What market improvements do you hypothesize a flying taxi service would have the existing taxi service industry &amp; physical road infrastructure today?     </vt:lpstr>
      <vt:lpstr>Answer Slide     </vt:lpstr>
      <vt:lpstr>Answer Slide     </vt:lpstr>
      <vt:lpstr>Answer Slide     </vt:lpstr>
      <vt:lpstr>Upload this dataset into Tableau Online.    Ensure the fields are parsed correctly; field headers are included in the first row of the CSV.   Let’s begin exploration!     </vt:lpstr>
      <vt:lpstr>Acquire a high-level understanding of the granularity and scope of the dataset, to inform the basis for your analyses: How many records are in the dataset What does each record represent? What is the primary key? What date range is your dataset bound to? What are the geographical bounds of this dataset? Is it limited to Manhattan, or is Brooklyn, Queens, Staten Island, the Bronx, and New Jersey included? Where are most of the data points centralized at? Are there outliers?       </vt:lpstr>
      <vt:lpstr>Answer Slide     </vt:lpstr>
      <vt:lpstr>Answer Slide     </vt:lpstr>
      <vt:lpstr>Answer Slide     </vt:lpstr>
      <vt:lpstr>Answer Slide     </vt:lpstr>
      <vt:lpstr>Answer Slide     </vt:lpstr>
      <vt:lpstr>Answer Slide     </vt:lpstr>
      <vt:lpstr>Answer Slide     </vt:lpstr>
      <vt:lpstr>Answer Slide     </vt:lpstr>
      <vt:lpstr>You notice that the dataset does not contain explicit data points out-of the-box, we’ll need to enrich the dataset with relevant fields: You notice that ride price is not included, but figure it could be derived. Based on information about New York taxi prices gleaned from the internet, create a calculated field called  `price` using the `duration`, `distance`, and `passenger count` fields. 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  </vt:lpstr>
      <vt:lpstr>Answer Slide     </vt:lpstr>
      <vt:lpstr>Answer Slide     </vt:lpstr>
      <vt:lpstr>Answer Slide     </vt:lpstr>
      <vt:lpstr>Answer Slide     </vt:lpstr>
      <vt:lpstr>Let’s understand the scope and distribution various dimensions within the dataset. Calculate the average, median, and the first &amp; second standard deviation of the mean for the following measures: duration distance passenger counts duration-to-distance ratio price  </vt:lpstr>
      <vt:lpstr>PowerPoint Presentation</vt:lpstr>
      <vt:lpstr>Answer Slide Using the tableau, we obtained the big picture of the pre-calculated metrics and the calculated metrics.    </vt:lpstr>
      <vt:lpstr>Answer Slide Using the tableau, we obtained the big picture of the pre-calculated metrics and the calculated metrics.    </vt:lpstr>
      <vt:lpstr>Flying cars may have to have to be a lower weight for efficiency &amp; take-off. Or you may just decide to leverage mini-copters for your initial MVP.   Create a histogram that visualizes the number of total rides grouped by passenger counts to analyze the potential market volume of low passenger pickups (1-2 passengers). </vt:lpstr>
      <vt:lpstr>Answer Slide     </vt:lpstr>
      <vt:lpstr>For the initial MVP launch (&amp; most likely GA), we have a finite amount of monetary resources to build Flyber pick-up / drop-off nodes. We’ll need to be strategic on where we’ll place them:  Which neighborhoods/zip codes tends to experience a relatively higher density of pick-ups?  Which neighborhoods/zip codes tends to experience a relatively higher density of drop-offs? Which neighborhoods/zip codes tends to have the highest duration-to-distance ratios, based on pick-up? Which neighborhoods/zip codes tends to have the highest duration-to-distance ratios, based on drop-off? For any of the neighborhoods identified, are there any potential areas within the neighborhood that are optimal for flying taxi pick-up / drop-off? What makes them suitable? </vt:lpstr>
      <vt:lpstr>Answer Slide     </vt:lpstr>
      <vt:lpstr>Answer Slide     </vt:lpstr>
      <vt:lpstr>Answer Slide     </vt:lpstr>
      <vt:lpstr>Answer Slide     </vt:lpstr>
      <vt:lpstr>It may not make operational sense to have the service running 24/7, for now. What times throughout the day experience relatively higher volumes of ride pick-ups? What days throughout the week experience relatively higher volumes of ride pick-ups? Pinpoint any periods throughout the year that experience trend fluctuation or seasonality around ride pick-up volumes. This will help us in our post-launch analyses to determine if any spikes or dips were influenced by seasonality or through actual feature adoption/regression. </vt:lpstr>
      <vt:lpstr>Answer Slide     </vt:lpstr>
      <vt:lpstr>Answer Slide     </vt:lpstr>
      <vt:lpstr>Answer Slide     </vt:lpstr>
      <vt:lpstr>Answer Slide     </vt:lpstr>
      <vt:lpstr>You and the user research team ran a quantitative survey on existing taxi and/or rideshare users in New York City to determine sentiment around potentially using a flying taxi service.  Dive into the survey results dataset in order to extract insights from explicit feedback.  Upload this dataset into Tableau Online or a SQL database (the classroom contains a workspace with the data for you as well).     </vt:lpstr>
      <vt:lpstr>Ensure the fields are parsed correctly, field headers are included in the first row of the CSV.  Question schema:  Q1 - What is your email? Q2 - What gender do you identify as? Q3 - What is your age? Q4 - What is your annual income? (income bands) Q5 - What neighborhood do you reside in? Q6 - Do you currently use taxis? (Y/N) Q7 - Do you currently use ridesharing services? (Y/N) Q8 - Would you use a flying taxi service, if such a concept existed? (Y/N) Q9 - If yes to Q8, how much would you be willing to pay per mile for such a service? (USD) Q10 - If no to Q8, what is the reason?         </vt:lpstr>
      <vt:lpstr>Answer Slide     </vt:lpstr>
      <vt:lpstr>To inform our future product marketing efforts, we’ll want to extract the following:  Is there an inclination of better Flyber adoption based on gender, age, income level, or neighborhood of residence? What is the distribution of potential price per mile based on gender, age, income level, and neighborhood of residence? What is the different personas/segments of negative sentiment towards not using a flying taxi car service?         </vt:lpstr>
      <vt:lpstr>Answer Slide     </vt:lpstr>
      <vt:lpstr>Answer Slide     </vt:lpstr>
      <vt:lpstr>Answer Slide     </vt:lpstr>
      <vt:lpstr>Answer Slide     </vt:lpstr>
      <vt:lpstr>Answer Slide     </vt:lpstr>
      <vt:lpstr>Answer Slide     </vt:lpstr>
      <vt:lpstr>Answer Slide     </vt:lpstr>
      <vt:lpstr>Answer Slide     </vt:lpstr>
      <vt:lpstr>Answer Slide     </vt:lpstr>
      <vt:lpstr>Answer Slide     </vt:lpstr>
      <vt:lpstr>Answer Slide     </vt:lpstr>
      <vt:lpstr>Hooray! End of Section 1.</vt:lpstr>
      <vt:lpstr>You will complete Section 2 at the end of this course.   Please submit this file for review for Section 1.    </vt:lpstr>
      <vt:lpstr>Section 2: Proposal Synthesis </vt:lpstr>
      <vt:lpstr>Answer Slide     </vt:lpstr>
      <vt:lpstr>Answer Slide     </vt:lpstr>
      <vt:lpstr>Identify a product objective for Flyber's launch. Your product objective will guide your KPIs, so identify what Flyber should optimize for. Your objective should be centered around one the following focus areas:  User Acquisition User Engagement  User Retention  Profitability  Explain your reasoning. Include both why you feel your focus area is more relevant than the others for Flyber at this time of the product development cycle.       </vt:lpstr>
      <vt:lpstr>Answer Slide    </vt:lpstr>
      <vt:lpstr>Answer Slide    </vt:lpstr>
      <vt:lpstr>Answer Slide    GUA01 - Users gain brand and service awareness</vt:lpstr>
      <vt:lpstr>Formulate 3-5 Key Performance Indicators (KPIs), to measure if the product is heading towards the right direction based on your objective     </vt:lpstr>
      <vt:lpstr>Answer Slide    KPI’s for GUA01 - Users gain brand and service awareness</vt:lpstr>
      <vt:lpstr>Answer Slide  GUA01 - GUA01-KPI1 - Customer Acquisition Cost (CAC) (part 1) </vt:lpstr>
      <vt:lpstr>Answer Slide  GUA01 - GUA01-KPI1 - Customer Acquisition Cost (CAC) (part 2)  </vt:lpstr>
      <vt:lpstr>Answer Slide  GUA01-KPI2 - Active Users: Daily &amp; Monthly Active Users (DAU &amp; MAU &amp; ADAU) </vt:lpstr>
      <vt:lpstr>Answer Slide  GUA01-KPI3 - Conversion Rate (CR) / App Store Optimization (ASO) </vt:lpstr>
      <vt:lpstr>Answer Slide  GUA01-KPI4 - Average Referral Count (ARC) </vt:lpstr>
      <vt:lpstr>Create hypotheses around what thresholds your KPIs would need to hit in order to determine success     </vt:lpstr>
      <vt:lpstr>Answer Slide     </vt:lpstr>
      <vt:lpstr>As the product manager, you make decisions based on the insights you extract, we’ll need to know the feature set we’ll include in the MVP to measure viability, while keeping operational expenditure under control: What times/days of operation should the service run for? How many pick-up / drop-off nodes should we have? Where should the nodes be located? Should we initially use copters or homegrown hardware? Should the pricing be fixed or dynamic? At what rates?       </vt:lpstr>
      <vt:lpstr>Answer Slide  What days of operation should the service run for?     </vt:lpstr>
      <vt:lpstr>Answer Slide  What times of operation should the service run for?     </vt:lpstr>
      <vt:lpstr>Answer Slide  How many pick-up / drop-off nodes should we have? Where should the nodes be located? Using the analysis made before (taxis data and survey data), I suggest the use and adaptation in 3 central nodes (a centre like Hell's Kitchen, a north like Yorkville and a south like Tribeca). As well as 3 node to cover JFK and LaGuardia.   </vt:lpstr>
      <vt:lpstr>Answer Slide  Should we initially use copters or homegrown hardware?   Considering the various hypotheses that we have, I suggest investing a little more in research on this subject either at the level of auto, motors, aeroplanes,  metals, electricity since the services similar to ours do not provide precise data on the service we want to provide. However, the plan is to certainly enter the market focusing on the first users that want to try our service, also guaranteeing the best possible experience through specialized and customized hardware according to their needs. </vt:lpstr>
      <vt:lpstr>Answer Slide Should the pricing be fixed or dynamic? At what rates? (part 1)  Based on the previous analysis done, and knowing that the service is in the MVP stage, it is extremely important to ensure that the pricing or monetization is aligned with the entire life cycle of the product. That is, in a first phase the price should be fixed and lower, without major fluctuations for users. This is because our major goal at this stage is to get users to install our platform, and have them use it to make travel bookings, in other words. Ensuring an excellent, safe and compliant flight experience is essential to make the price set fair.   At this stage it is also important to define the user segment we want to target, depending on the price we set for each trip.  It is important to point out that we considered the variables duration in seconds and distance in km. So based on the information obtained, we consider that  - The basic fee is $2.50, the kilometer price is $1.56. For standing and waiting time, $30.00 is charged per hour.  So, the calculation formula is as follows (ignore waiting times per hour):  Price = Base fee + (Cost per minute * time in ride) + (Cost per km * ride distance/0.6214) </vt:lpstr>
      <vt:lpstr>Answer Slide Should the pricing be fixed or dynamic? At what rates? (part 2)  Based on the above calculation, it is important that at the start the price is actually fixed, to ensure that the target audience is at a high level of familiarization with the services provided and with pricing at the beginning. The form to consider is the one I presented above.  Considering also the analysis done previously on the research data, we can set the target at 25$ (considering that the trips are long distances, well over 5 miles). </vt:lpstr>
      <vt:lpstr>Determine the MVP sample size &amp; time period allotted estimated to come to a conclusion on your hypotheses.      </vt:lpstr>
      <vt:lpstr>Answer Slide     </vt:lpstr>
      <vt:lpstr>Create an instrumentation plan for the events you need collected and logged, in order to be able to physically measure your KPIs.     </vt:lpstr>
      <vt:lpstr>Answer Slide     </vt:lpstr>
      <vt:lpstr>Create a qualitative feedback survey questions for users after their ride, to further understand and optimize the product for future iterations.     </vt:lpstr>
      <vt:lpstr>Answer Slide     </vt:lpstr>
      <vt:lpstr>Summarize everything you have learned into your final proposal Identify the target population. Why did you select that target population? What are their pain points? Create a product proposal containing claim, evidence, estimated impact, and risks  Claims should be backed by quantitative evidence, impact should assess market needs/benefits Risks involve any known unknowns that we’ll still need to monitor post-launch State cross-functional stakeholder teams that will need to be involved     </vt:lpstr>
      <vt:lpstr>Answer Slide     </vt:lpstr>
      <vt:lpstr>Answer Slide     </vt:lpstr>
      <vt:lpstr>Answer Slide     </vt:lpstr>
      <vt:lpstr>Answer Slide     </vt:lpstr>
      <vt:lpstr>Answer Slide     </vt:lpstr>
      <vt:lpstr>Answer Slide     </vt:lpstr>
      <vt:lpstr>Answer Slide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Product Manager Nanodegree Applying Data Science to Product Management Project: Developing an MVP Launch Strategy for a Flying Taxi Service by Sérgio da Costa</dc:title>
  <cp:lastModifiedBy>Sérgio da Costa</cp:lastModifiedBy>
  <cp:revision>122</cp:revision>
  <dcterms:modified xsi:type="dcterms:W3CDTF">2021-07-16T14:01:43Z</dcterms:modified>
</cp:coreProperties>
</file>